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5" r:id="rId5"/>
    <p:sldId id="286" r:id="rId6"/>
    <p:sldId id="287" r:id="rId7"/>
    <p:sldId id="291" r:id="rId8"/>
    <p:sldId id="288" r:id="rId9"/>
    <p:sldId id="289" r:id="rId10"/>
    <p:sldId id="290" r:id="rId11"/>
    <p:sldId id="292"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46" d="100"/>
          <a:sy n="46" d="100"/>
        </p:scale>
        <p:origin x="7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6B6E4-667C-4D2C-ADDE-AF41B0B1A0D9}"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FE0270F2-5740-4ED0-BEB9-12B6692ECA22}">
      <dgm:prSet/>
      <dgm:spPr/>
      <dgm:t>
        <a:bodyPr/>
        <a:lstStyle/>
        <a:p>
          <a:pPr>
            <a:defRPr b="1"/>
          </a:pPr>
          <a:r>
            <a:rPr lang="en-US"/>
            <a:t>2020</a:t>
          </a:r>
        </a:p>
      </dgm:t>
    </dgm:pt>
    <dgm:pt modelId="{528A7540-8EFB-4100-AB0E-A7A114FD397F}" type="parTrans" cxnId="{45DC77CE-864C-4FFD-A8F4-8136FF6DF772}">
      <dgm:prSet/>
      <dgm:spPr/>
      <dgm:t>
        <a:bodyPr/>
        <a:lstStyle/>
        <a:p>
          <a:endParaRPr lang="en-US"/>
        </a:p>
      </dgm:t>
    </dgm:pt>
    <dgm:pt modelId="{FABF4785-3986-45F3-ACA1-97316C514FD9}" type="sibTrans" cxnId="{45DC77CE-864C-4FFD-A8F4-8136FF6DF772}">
      <dgm:prSet/>
      <dgm:spPr/>
      <dgm:t>
        <a:bodyPr/>
        <a:lstStyle/>
        <a:p>
          <a:endParaRPr lang="en-US"/>
        </a:p>
      </dgm:t>
    </dgm:pt>
    <dgm:pt modelId="{5AEA937B-6D6C-4AAA-9ED5-ADD67D72ACDC}">
      <dgm:prSet/>
      <dgm:spPr/>
      <dgm:t>
        <a:bodyPr/>
        <a:lstStyle/>
        <a:p>
          <a:r>
            <a:rPr lang="en-US"/>
            <a:t>Covid -19 Lockdown in March and restarting of economy by June . </a:t>
          </a:r>
        </a:p>
      </dgm:t>
    </dgm:pt>
    <dgm:pt modelId="{7DA03489-DFB5-4A1C-8319-23E8C0B89DA2}" type="parTrans" cxnId="{1ABDB153-97C0-48A3-8E81-B66C87B232B7}">
      <dgm:prSet/>
      <dgm:spPr/>
      <dgm:t>
        <a:bodyPr/>
        <a:lstStyle/>
        <a:p>
          <a:endParaRPr lang="en-US"/>
        </a:p>
      </dgm:t>
    </dgm:pt>
    <dgm:pt modelId="{B2E4EDA8-86DB-42E4-ADF8-3B544BB239E1}" type="sibTrans" cxnId="{1ABDB153-97C0-48A3-8E81-B66C87B232B7}">
      <dgm:prSet/>
      <dgm:spPr/>
      <dgm:t>
        <a:bodyPr/>
        <a:lstStyle/>
        <a:p>
          <a:endParaRPr lang="en-US"/>
        </a:p>
      </dgm:t>
    </dgm:pt>
    <dgm:pt modelId="{A1884771-8350-47BA-94D8-877105F2F5B2}">
      <dgm:prSet/>
      <dgm:spPr/>
      <dgm:t>
        <a:bodyPr/>
        <a:lstStyle/>
        <a:p>
          <a:pPr>
            <a:defRPr b="1"/>
          </a:pPr>
          <a:r>
            <a:rPr lang="en-US"/>
            <a:t>June–July</a:t>
          </a:r>
        </a:p>
      </dgm:t>
    </dgm:pt>
    <dgm:pt modelId="{E553607C-E4F7-4E9A-AEA0-C37BFF244FE7}" type="parTrans" cxnId="{AAA3D9B9-CA5A-4562-8C45-7F07776B2221}">
      <dgm:prSet/>
      <dgm:spPr/>
      <dgm:t>
        <a:bodyPr/>
        <a:lstStyle/>
        <a:p>
          <a:endParaRPr lang="en-US"/>
        </a:p>
      </dgm:t>
    </dgm:pt>
    <dgm:pt modelId="{0BDF4AD1-5AAD-4772-8DEE-6C0B6EE3084E}" type="sibTrans" cxnId="{AAA3D9B9-CA5A-4562-8C45-7F07776B2221}">
      <dgm:prSet/>
      <dgm:spPr/>
      <dgm:t>
        <a:bodyPr/>
        <a:lstStyle/>
        <a:p>
          <a:endParaRPr lang="en-US"/>
        </a:p>
      </dgm:t>
    </dgm:pt>
    <dgm:pt modelId="{CFCCB405-07B3-4689-A745-0C9D37E0E6F2}">
      <dgm:prSet/>
      <dgm:spPr/>
      <dgm:t>
        <a:bodyPr/>
        <a:lstStyle/>
        <a:p>
          <a:r>
            <a:rPr lang="en-US"/>
            <a:t>2020 June /July </a:t>
          </a:r>
        </a:p>
      </dgm:t>
    </dgm:pt>
    <dgm:pt modelId="{095B1F44-E65B-4D10-B517-72A1567E3D45}" type="parTrans" cxnId="{6A5F81A5-E7AE-47EA-AD2E-E11E265D4591}">
      <dgm:prSet/>
      <dgm:spPr/>
      <dgm:t>
        <a:bodyPr/>
        <a:lstStyle/>
        <a:p>
          <a:endParaRPr lang="en-US"/>
        </a:p>
      </dgm:t>
    </dgm:pt>
    <dgm:pt modelId="{DE9F4C3C-43A4-4C6B-B1DE-E1694649F1B3}" type="sibTrans" cxnId="{6A5F81A5-E7AE-47EA-AD2E-E11E265D4591}">
      <dgm:prSet/>
      <dgm:spPr/>
      <dgm:t>
        <a:bodyPr/>
        <a:lstStyle/>
        <a:p>
          <a:endParaRPr lang="en-US"/>
        </a:p>
      </dgm:t>
    </dgm:pt>
    <dgm:pt modelId="{1D4432B1-44BA-4E1B-9C50-893D2A2369EB}">
      <dgm:prSet/>
      <dgm:spPr/>
      <dgm:t>
        <a:bodyPr/>
        <a:lstStyle/>
        <a:p>
          <a:r>
            <a:rPr lang="en-US"/>
            <a:t>Discuss and formulate action plan and goals . Set up Management structure and delivery mechanism </a:t>
          </a:r>
        </a:p>
      </dgm:t>
    </dgm:pt>
    <dgm:pt modelId="{669F447F-4D85-41FE-9409-E49AEF24E224}" type="parTrans" cxnId="{F772D617-CE2C-4465-A546-C43FDB506DE2}">
      <dgm:prSet/>
      <dgm:spPr/>
      <dgm:t>
        <a:bodyPr/>
        <a:lstStyle/>
        <a:p>
          <a:endParaRPr lang="en-US"/>
        </a:p>
      </dgm:t>
    </dgm:pt>
    <dgm:pt modelId="{4C492E6C-5DFA-4B37-BA60-09E42EDCD606}" type="sibTrans" cxnId="{F772D617-CE2C-4465-A546-C43FDB506DE2}">
      <dgm:prSet/>
      <dgm:spPr/>
      <dgm:t>
        <a:bodyPr/>
        <a:lstStyle/>
        <a:p>
          <a:endParaRPr lang="en-US"/>
        </a:p>
      </dgm:t>
    </dgm:pt>
    <dgm:pt modelId="{6714BDFA-C9CF-4C0D-9925-B4F74ABF7705}">
      <dgm:prSet/>
      <dgm:spPr/>
      <dgm:t>
        <a:bodyPr/>
        <a:lstStyle/>
        <a:p>
          <a:pPr>
            <a:defRPr b="1"/>
          </a:pPr>
          <a:r>
            <a:rPr lang="en-US"/>
            <a:t>July–Dec.</a:t>
          </a:r>
        </a:p>
      </dgm:t>
    </dgm:pt>
    <dgm:pt modelId="{5EFB2E29-6EEA-411E-9526-DBACDF3F3030}" type="parTrans" cxnId="{5A840C3B-2EC2-4445-9D75-9EB4B4E1C750}">
      <dgm:prSet/>
      <dgm:spPr/>
      <dgm:t>
        <a:bodyPr/>
        <a:lstStyle/>
        <a:p>
          <a:endParaRPr lang="en-US"/>
        </a:p>
      </dgm:t>
    </dgm:pt>
    <dgm:pt modelId="{30AC0735-FBEB-4D66-822E-275E36431A6C}" type="sibTrans" cxnId="{5A840C3B-2EC2-4445-9D75-9EB4B4E1C750}">
      <dgm:prSet/>
      <dgm:spPr/>
      <dgm:t>
        <a:bodyPr/>
        <a:lstStyle/>
        <a:p>
          <a:endParaRPr lang="en-US"/>
        </a:p>
      </dgm:t>
    </dgm:pt>
    <dgm:pt modelId="{8EE5FA1D-4CAB-4AA4-93B7-CB83C1624F32}">
      <dgm:prSet/>
      <dgm:spPr/>
      <dgm:t>
        <a:bodyPr/>
        <a:lstStyle/>
        <a:p>
          <a:r>
            <a:rPr lang="en-US"/>
            <a:t>2020 July to December </a:t>
          </a:r>
        </a:p>
      </dgm:t>
    </dgm:pt>
    <dgm:pt modelId="{B8F6EBD1-92C2-4EED-8764-5F534651B027}" type="parTrans" cxnId="{BFC94660-8D23-41AC-AD89-37C3A2C1FA80}">
      <dgm:prSet/>
      <dgm:spPr/>
      <dgm:t>
        <a:bodyPr/>
        <a:lstStyle/>
        <a:p>
          <a:endParaRPr lang="en-US"/>
        </a:p>
      </dgm:t>
    </dgm:pt>
    <dgm:pt modelId="{F3CF1188-0B54-47AF-8004-3160BB2FA446}" type="sibTrans" cxnId="{BFC94660-8D23-41AC-AD89-37C3A2C1FA80}">
      <dgm:prSet/>
      <dgm:spPr/>
      <dgm:t>
        <a:bodyPr/>
        <a:lstStyle/>
        <a:p>
          <a:endParaRPr lang="en-US"/>
        </a:p>
      </dgm:t>
    </dgm:pt>
    <dgm:pt modelId="{F81C5E2F-022E-4073-A9F0-7D5176381102}">
      <dgm:prSet/>
      <dgm:spPr/>
      <dgm:t>
        <a:bodyPr/>
        <a:lstStyle/>
        <a:p>
          <a:r>
            <a:rPr lang="en-US"/>
            <a:t>Locate investors , participating multilateral agencies ,Banks and private sector companies . Start marketing to prospective joint venture partners . </a:t>
          </a:r>
        </a:p>
      </dgm:t>
    </dgm:pt>
    <dgm:pt modelId="{19651BB5-5378-4ECC-A254-FB98E451C6C0}" type="parTrans" cxnId="{47DA309F-C7CC-4776-B8AD-4D1ED27F63E1}">
      <dgm:prSet/>
      <dgm:spPr/>
      <dgm:t>
        <a:bodyPr/>
        <a:lstStyle/>
        <a:p>
          <a:endParaRPr lang="en-US"/>
        </a:p>
      </dgm:t>
    </dgm:pt>
    <dgm:pt modelId="{9830BCAF-9039-4CF5-8347-9A0C4124456E}" type="sibTrans" cxnId="{47DA309F-C7CC-4776-B8AD-4D1ED27F63E1}">
      <dgm:prSet/>
      <dgm:spPr/>
      <dgm:t>
        <a:bodyPr/>
        <a:lstStyle/>
        <a:p>
          <a:endParaRPr lang="en-US"/>
        </a:p>
      </dgm:t>
    </dgm:pt>
    <dgm:pt modelId="{AD4B5D54-1711-4BD2-8160-660E45F386B6}" type="pres">
      <dgm:prSet presAssocID="{F0F6B6E4-667C-4D2C-ADDE-AF41B0B1A0D9}" presName="root" presStyleCnt="0">
        <dgm:presLayoutVars>
          <dgm:chMax/>
          <dgm:chPref/>
          <dgm:animLvl val="lvl"/>
        </dgm:presLayoutVars>
      </dgm:prSet>
      <dgm:spPr/>
      <dgm:t>
        <a:bodyPr/>
        <a:lstStyle/>
        <a:p>
          <a:endParaRPr lang="en-US"/>
        </a:p>
      </dgm:t>
    </dgm:pt>
    <dgm:pt modelId="{0091D055-5AE7-41DC-AF6B-999C9ABA6592}" type="pres">
      <dgm:prSet presAssocID="{F0F6B6E4-667C-4D2C-ADDE-AF41B0B1A0D9}" presName="divider" presStyleLbl="fgAccFollowNode1" presStyleIdx="0" presStyleCnt="1"/>
      <dgm:spPr>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gm:spPr>
    </dgm:pt>
    <dgm:pt modelId="{F97D7446-6126-4C43-9B12-BBDD459338C8}" type="pres">
      <dgm:prSet presAssocID="{F0F6B6E4-667C-4D2C-ADDE-AF41B0B1A0D9}" presName="nodes" presStyleCnt="0">
        <dgm:presLayoutVars>
          <dgm:chMax/>
          <dgm:chPref/>
          <dgm:animLvl val="lvl"/>
        </dgm:presLayoutVars>
      </dgm:prSet>
      <dgm:spPr/>
    </dgm:pt>
    <dgm:pt modelId="{8354B93F-E6C4-4A11-979C-4BC9F8E7BFFC}" type="pres">
      <dgm:prSet presAssocID="{FE0270F2-5740-4ED0-BEB9-12B6692ECA22}" presName="composite" presStyleCnt="0"/>
      <dgm:spPr/>
    </dgm:pt>
    <dgm:pt modelId="{34ACB5F5-D8ED-4447-90AA-4D1CCCC4DAEB}" type="pres">
      <dgm:prSet presAssocID="{FE0270F2-5740-4ED0-BEB9-12B6692ECA22}" presName="L1TextContainer" presStyleLbl="revTx" presStyleIdx="0" presStyleCnt="3">
        <dgm:presLayoutVars>
          <dgm:chMax val="1"/>
          <dgm:chPref val="1"/>
          <dgm:bulletEnabled val="1"/>
        </dgm:presLayoutVars>
      </dgm:prSet>
      <dgm:spPr/>
      <dgm:t>
        <a:bodyPr/>
        <a:lstStyle/>
        <a:p>
          <a:endParaRPr lang="en-US"/>
        </a:p>
      </dgm:t>
    </dgm:pt>
    <dgm:pt modelId="{EAA5E853-590B-45DF-A3D2-E2E08F785858}" type="pres">
      <dgm:prSet presAssocID="{FE0270F2-5740-4ED0-BEB9-12B6692ECA22}" presName="L2TextContainerWrapper" presStyleCnt="0">
        <dgm:presLayoutVars>
          <dgm:chMax val="0"/>
          <dgm:chPref val="0"/>
          <dgm:bulletEnabled val="1"/>
        </dgm:presLayoutVars>
      </dgm:prSet>
      <dgm:spPr/>
    </dgm:pt>
    <dgm:pt modelId="{0B8F4949-7140-42ED-BC71-F81C4E6BB74F}" type="pres">
      <dgm:prSet presAssocID="{FE0270F2-5740-4ED0-BEB9-12B6692ECA22}" presName="L2TextContainer" presStyleLbl="bgAcc1" presStyleIdx="0" presStyleCnt="3"/>
      <dgm:spPr/>
      <dgm:t>
        <a:bodyPr/>
        <a:lstStyle/>
        <a:p>
          <a:endParaRPr lang="en-US"/>
        </a:p>
      </dgm:t>
    </dgm:pt>
    <dgm:pt modelId="{ED3215CC-D9B0-4C1E-BA01-957DA8DDB7B6}" type="pres">
      <dgm:prSet presAssocID="{FE0270F2-5740-4ED0-BEB9-12B6692ECA22}" presName="FlexibleEmptyPlaceHolder" presStyleCnt="0"/>
      <dgm:spPr/>
    </dgm:pt>
    <dgm:pt modelId="{7CAE9E33-BEC2-469A-B273-1C793E1F3119}" type="pres">
      <dgm:prSet presAssocID="{FE0270F2-5740-4ED0-BEB9-12B6692ECA22}"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006FD8AF-AB4D-48AF-ACE0-BC8C13C1EB05}" type="pres">
      <dgm:prSet presAssocID="{FE0270F2-5740-4ED0-BEB9-12B6692ECA22}" presName="ConnectorPoint" presStyleLbl="alignNode1" presStyleIdx="0" presStyleCnt="3"/>
      <dgm:spPr/>
    </dgm:pt>
    <dgm:pt modelId="{920F2EC0-E50F-4D01-9B62-0F70B4823581}" type="pres">
      <dgm:prSet presAssocID="{FE0270F2-5740-4ED0-BEB9-12B6692ECA22}" presName="EmptyPlaceHolder" presStyleCnt="0"/>
      <dgm:spPr/>
    </dgm:pt>
    <dgm:pt modelId="{223D1D19-A389-4F73-8EA2-1B80A0129D65}" type="pres">
      <dgm:prSet presAssocID="{FABF4785-3986-45F3-ACA1-97316C514FD9}" presName="spaceBetweenRectangles" presStyleCnt="0"/>
      <dgm:spPr/>
    </dgm:pt>
    <dgm:pt modelId="{9235B247-469A-47C4-92C7-82EED9B531A4}" type="pres">
      <dgm:prSet presAssocID="{A1884771-8350-47BA-94D8-877105F2F5B2}" presName="composite" presStyleCnt="0"/>
      <dgm:spPr/>
    </dgm:pt>
    <dgm:pt modelId="{440034C7-D556-4D14-8F66-947A50D3A528}" type="pres">
      <dgm:prSet presAssocID="{A1884771-8350-47BA-94D8-877105F2F5B2}" presName="L1TextContainer" presStyleLbl="revTx" presStyleIdx="1" presStyleCnt="3">
        <dgm:presLayoutVars>
          <dgm:chMax val="1"/>
          <dgm:chPref val="1"/>
          <dgm:bulletEnabled val="1"/>
        </dgm:presLayoutVars>
      </dgm:prSet>
      <dgm:spPr/>
      <dgm:t>
        <a:bodyPr/>
        <a:lstStyle/>
        <a:p>
          <a:endParaRPr lang="en-US"/>
        </a:p>
      </dgm:t>
    </dgm:pt>
    <dgm:pt modelId="{CB94A9CA-C813-49C7-B032-A1430EA0C131}" type="pres">
      <dgm:prSet presAssocID="{A1884771-8350-47BA-94D8-877105F2F5B2}" presName="L2TextContainerWrapper" presStyleCnt="0">
        <dgm:presLayoutVars>
          <dgm:chMax val="0"/>
          <dgm:chPref val="0"/>
          <dgm:bulletEnabled val="1"/>
        </dgm:presLayoutVars>
      </dgm:prSet>
      <dgm:spPr/>
    </dgm:pt>
    <dgm:pt modelId="{0DFE9514-16AD-43FA-9674-DC40728FCDE3}" type="pres">
      <dgm:prSet presAssocID="{A1884771-8350-47BA-94D8-877105F2F5B2}" presName="L2TextContainer" presStyleLbl="bgAcc1" presStyleIdx="1" presStyleCnt="3"/>
      <dgm:spPr/>
      <dgm:t>
        <a:bodyPr/>
        <a:lstStyle/>
        <a:p>
          <a:endParaRPr lang="en-US"/>
        </a:p>
      </dgm:t>
    </dgm:pt>
    <dgm:pt modelId="{9E948D76-3FA4-4C0C-BDF5-DF2D0D037FD6}" type="pres">
      <dgm:prSet presAssocID="{A1884771-8350-47BA-94D8-877105F2F5B2}" presName="FlexibleEmptyPlaceHolder" presStyleCnt="0"/>
      <dgm:spPr/>
    </dgm:pt>
    <dgm:pt modelId="{3F706799-1C40-4A12-9249-24870434C41B}" type="pres">
      <dgm:prSet presAssocID="{A1884771-8350-47BA-94D8-877105F2F5B2}" presName="ConnectLine" presStyleLbl="sibTrans1D1" presStyleIdx="1" presStyleCnt="3"/>
      <dgm:spPr>
        <a:noFill/>
        <a:ln w="12700" cap="flat" cmpd="sng" algn="ctr">
          <a:solidFill>
            <a:schemeClr val="accent2">
              <a:hueOff val="17677"/>
              <a:satOff val="-17244"/>
              <a:lumOff val="-883"/>
              <a:alphaOff val="0"/>
            </a:schemeClr>
          </a:solidFill>
          <a:prstDash val="dash"/>
        </a:ln>
        <a:effectLst/>
      </dgm:spPr>
    </dgm:pt>
    <dgm:pt modelId="{23BD5E5D-E3BD-4DE2-9AEA-C4AD4DB044B7}" type="pres">
      <dgm:prSet presAssocID="{A1884771-8350-47BA-94D8-877105F2F5B2}" presName="ConnectorPoint" presStyleLbl="alignNode1" presStyleIdx="1" presStyleCnt="3"/>
      <dgm:spPr/>
    </dgm:pt>
    <dgm:pt modelId="{31F48F68-B6AD-45B1-A9B0-63963DF4E3F1}" type="pres">
      <dgm:prSet presAssocID="{A1884771-8350-47BA-94D8-877105F2F5B2}" presName="EmptyPlaceHolder" presStyleCnt="0"/>
      <dgm:spPr/>
    </dgm:pt>
    <dgm:pt modelId="{F5406D99-CE3B-46DD-9EB4-6102DE409723}" type="pres">
      <dgm:prSet presAssocID="{0BDF4AD1-5AAD-4772-8DEE-6C0B6EE3084E}" presName="spaceBetweenRectangles" presStyleCnt="0"/>
      <dgm:spPr/>
    </dgm:pt>
    <dgm:pt modelId="{22220654-FBF5-4310-868A-57EF5ED95A3B}" type="pres">
      <dgm:prSet presAssocID="{6714BDFA-C9CF-4C0D-9925-B4F74ABF7705}" presName="composite" presStyleCnt="0"/>
      <dgm:spPr/>
    </dgm:pt>
    <dgm:pt modelId="{82946CAD-CF59-4732-B086-00069D7B5EEB}" type="pres">
      <dgm:prSet presAssocID="{6714BDFA-C9CF-4C0D-9925-B4F74ABF7705}" presName="L1TextContainer" presStyleLbl="revTx" presStyleIdx="2" presStyleCnt="3">
        <dgm:presLayoutVars>
          <dgm:chMax val="1"/>
          <dgm:chPref val="1"/>
          <dgm:bulletEnabled val="1"/>
        </dgm:presLayoutVars>
      </dgm:prSet>
      <dgm:spPr/>
      <dgm:t>
        <a:bodyPr/>
        <a:lstStyle/>
        <a:p>
          <a:endParaRPr lang="en-US"/>
        </a:p>
      </dgm:t>
    </dgm:pt>
    <dgm:pt modelId="{4CD41A5B-B453-4F39-9DAA-DE6226AE47BE}" type="pres">
      <dgm:prSet presAssocID="{6714BDFA-C9CF-4C0D-9925-B4F74ABF7705}" presName="L2TextContainerWrapper" presStyleCnt="0">
        <dgm:presLayoutVars>
          <dgm:chMax val="0"/>
          <dgm:chPref val="0"/>
          <dgm:bulletEnabled val="1"/>
        </dgm:presLayoutVars>
      </dgm:prSet>
      <dgm:spPr/>
    </dgm:pt>
    <dgm:pt modelId="{0224B69E-C50F-4998-B7A2-C94EA7DDCB90}" type="pres">
      <dgm:prSet presAssocID="{6714BDFA-C9CF-4C0D-9925-B4F74ABF7705}" presName="L2TextContainer" presStyleLbl="bgAcc1" presStyleIdx="2" presStyleCnt="3"/>
      <dgm:spPr/>
      <dgm:t>
        <a:bodyPr/>
        <a:lstStyle/>
        <a:p>
          <a:endParaRPr lang="en-US"/>
        </a:p>
      </dgm:t>
    </dgm:pt>
    <dgm:pt modelId="{ACF0868F-2662-4F08-AB8B-B1614BF1AD1A}" type="pres">
      <dgm:prSet presAssocID="{6714BDFA-C9CF-4C0D-9925-B4F74ABF7705}" presName="FlexibleEmptyPlaceHolder" presStyleCnt="0"/>
      <dgm:spPr/>
    </dgm:pt>
    <dgm:pt modelId="{7C75FBE1-9905-42A3-A0B2-975758E10D4A}" type="pres">
      <dgm:prSet presAssocID="{6714BDFA-C9CF-4C0D-9925-B4F74ABF7705}" presName="ConnectLine" presStyleLbl="sibTrans1D1" presStyleIdx="2" presStyleCnt="3"/>
      <dgm:spPr>
        <a:noFill/>
        <a:ln w="12700" cap="flat" cmpd="sng" algn="ctr">
          <a:solidFill>
            <a:schemeClr val="accent2">
              <a:hueOff val="35353"/>
              <a:satOff val="-34487"/>
              <a:lumOff val="-1766"/>
              <a:alphaOff val="0"/>
            </a:schemeClr>
          </a:solidFill>
          <a:prstDash val="dash"/>
        </a:ln>
        <a:effectLst/>
      </dgm:spPr>
    </dgm:pt>
    <dgm:pt modelId="{EAAD78A4-E81A-460F-BEFD-41CAD46859F3}" type="pres">
      <dgm:prSet presAssocID="{6714BDFA-C9CF-4C0D-9925-B4F74ABF7705}" presName="ConnectorPoint" presStyleLbl="alignNode1" presStyleIdx="2" presStyleCnt="3"/>
      <dgm:spPr/>
    </dgm:pt>
    <dgm:pt modelId="{AA756261-842F-4D73-B6FB-26989DB8ED2D}" type="pres">
      <dgm:prSet presAssocID="{6714BDFA-C9CF-4C0D-9925-B4F74ABF7705}" presName="EmptyPlaceHolder" presStyleCnt="0"/>
      <dgm:spPr/>
    </dgm:pt>
  </dgm:ptLst>
  <dgm:cxnLst>
    <dgm:cxn modelId="{6A5F81A5-E7AE-47EA-AD2E-E11E265D4591}" srcId="{A1884771-8350-47BA-94D8-877105F2F5B2}" destId="{CFCCB405-07B3-4689-A745-0C9D37E0E6F2}" srcOrd="0" destOrd="0" parTransId="{095B1F44-E65B-4D10-B517-72A1567E3D45}" sibTransId="{DE9F4C3C-43A4-4C6B-B1DE-E1694649F1B3}"/>
    <dgm:cxn modelId="{56E52154-4A1F-4F59-84A2-C1A459C0542F}" type="presOf" srcId="{8EE5FA1D-4CAB-4AA4-93B7-CB83C1624F32}" destId="{0224B69E-C50F-4998-B7A2-C94EA7DDCB90}" srcOrd="0" destOrd="0" presId="urn:microsoft.com/office/officeart/2016/7/layout/BasicTimeline"/>
    <dgm:cxn modelId="{5A840C3B-2EC2-4445-9D75-9EB4B4E1C750}" srcId="{F0F6B6E4-667C-4D2C-ADDE-AF41B0B1A0D9}" destId="{6714BDFA-C9CF-4C0D-9925-B4F74ABF7705}" srcOrd="2" destOrd="0" parTransId="{5EFB2E29-6EEA-411E-9526-DBACDF3F3030}" sibTransId="{30AC0735-FBEB-4D66-822E-275E36431A6C}"/>
    <dgm:cxn modelId="{BFC94660-8D23-41AC-AD89-37C3A2C1FA80}" srcId="{6714BDFA-C9CF-4C0D-9925-B4F74ABF7705}" destId="{8EE5FA1D-4CAB-4AA4-93B7-CB83C1624F32}" srcOrd="0" destOrd="0" parTransId="{B8F6EBD1-92C2-4EED-8764-5F534651B027}" sibTransId="{F3CF1188-0B54-47AF-8004-3160BB2FA446}"/>
    <dgm:cxn modelId="{F772D617-CE2C-4465-A546-C43FDB506DE2}" srcId="{CFCCB405-07B3-4689-A745-0C9D37E0E6F2}" destId="{1D4432B1-44BA-4E1B-9C50-893D2A2369EB}" srcOrd="0" destOrd="0" parTransId="{669F447F-4D85-41FE-9409-E49AEF24E224}" sibTransId="{4C492E6C-5DFA-4B37-BA60-09E42EDCD606}"/>
    <dgm:cxn modelId="{47DA309F-C7CC-4776-B8AD-4D1ED27F63E1}" srcId="{8EE5FA1D-4CAB-4AA4-93B7-CB83C1624F32}" destId="{F81C5E2F-022E-4073-A9F0-7D5176381102}" srcOrd="0" destOrd="0" parTransId="{19651BB5-5378-4ECC-A254-FB98E451C6C0}" sibTransId="{9830BCAF-9039-4CF5-8347-9A0C4124456E}"/>
    <dgm:cxn modelId="{CB6AD62D-E351-460D-BCB2-B1C79FD6AC92}" type="presOf" srcId="{A1884771-8350-47BA-94D8-877105F2F5B2}" destId="{440034C7-D556-4D14-8F66-947A50D3A528}" srcOrd="0" destOrd="0" presId="urn:microsoft.com/office/officeart/2016/7/layout/BasicTimeline"/>
    <dgm:cxn modelId="{9D655AFA-E449-459E-A8F2-E539096BF254}" type="presOf" srcId="{FE0270F2-5740-4ED0-BEB9-12B6692ECA22}" destId="{34ACB5F5-D8ED-4447-90AA-4D1CCCC4DAEB}" srcOrd="0" destOrd="0" presId="urn:microsoft.com/office/officeart/2016/7/layout/BasicTimeline"/>
    <dgm:cxn modelId="{1ABDB153-97C0-48A3-8E81-B66C87B232B7}" srcId="{FE0270F2-5740-4ED0-BEB9-12B6692ECA22}" destId="{5AEA937B-6D6C-4AAA-9ED5-ADD67D72ACDC}" srcOrd="0" destOrd="0" parTransId="{7DA03489-DFB5-4A1C-8319-23E8C0B89DA2}" sibTransId="{B2E4EDA8-86DB-42E4-ADF8-3B544BB239E1}"/>
    <dgm:cxn modelId="{45DC77CE-864C-4FFD-A8F4-8136FF6DF772}" srcId="{F0F6B6E4-667C-4D2C-ADDE-AF41B0B1A0D9}" destId="{FE0270F2-5740-4ED0-BEB9-12B6692ECA22}" srcOrd="0" destOrd="0" parTransId="{528A7540-8EFB-4100-AB0E-A7A114FD397F}" sibTransId="{FABF4785-3986-45F3-ACA1-97316C514FD9}"/>
    <dgm:cxn modelId="{6BF5B984-D075-4349-8962-A54D873DDFA6}" type="presOf" srcId="{6714BDFA-C9CF-4C0D-9925-B4F74ABF7705}" destId="{82946CAD-CF59-4732-B086-00069D7B5EEB}" srcOrd="0" destOrd="0" presId="urn:microsoft.com/office/officeart/2016/7/layout/BasicTimeline"/>
    <dgm:cxn modelId="{4C64B41B-0529-415C-B8C4-41BDDA7D8195}" type="presOf" srcId="{5AEA937B-6D6C-4AAA-9ED5-ADD67D72ACDC}" destId="{0B8F4949-7140-42ED-BC71-F81C4E6BB74F}" srcOrd="0" destOrd="0" presId="urn:microsoft.com/office/officeart/2016/7/layout/BasicTimeline"/>
    <dgm:cxn modelId="{7147E0C5-4158-4FCA-8C73-D36B400C1512}" type="presOf" srcId="{CFCCB405-07B3-4689-A745-0C9D37E0E6F2}" destId="{0DFE9514-16AD-43FA-9674-DC40728FCDE3}" srcOrd="0" destOrd="0" presId="urn:microsoft.com/office/officeart/2016/7/layout/BasicTimeline"/>
    <dgm:cxn modelId="{AAA3D9B9-CA5A-4562-8C45-7F07776B2221}" srcId="{F0F6B6E4-667C-4D2C-ADDE-AF41B0B1A0D9}" destId="{A1884771-8350-47BA-94D8-877105F2F5B2}" srcOrd="1" destOrd="0" parTransId="{E553607C-E4F7-4E9A-AEA0-C37BFF244FE7}" sibTransId="{0BDF4AD1-5AAD-4772-8DEE-6C0B6EE3084E}"/>
    <dgm:cxn modelId="{8527AA29-B3C8-4F6E-B2A7-460CB6A682E4}" type="presOf" srcId="{F81C5E2F-022E-4073-A9F0-7D5176381102}" destId="{0224B69E-C50F-4998-B7A2-C94EA7DDCB90}" srcOrd="0" destOrd="1" presId="urn:microsoft.com/office/officeart/2016/7/layout/BasicTimeline"/>
    <dgm:cxn modelId="{2A105372-B5DE-42B2-B983-85DC8C5A5AAF}" type="presOf" srcId="{1D4432B1-44BA-4E1B-9C50-893D2A2369EB}" destId="{0DFE9514-16AD-43FA-9674-DC40728FCDE3}" srcOrd="0" destOrd="1" presId="urn:microsoft.com/office/officeart/2016/7/layout/BasicTimeline"/>
    <dgm:cxn modelId="{79323D46-730A-43D1-9D87-7699B6D09550}" type="presOf" srcId="{F0F6B6E4-667C-4D2C-ADDE-AF41B0B1A0D9}" destId="{AD4B5D54-1711-4BD2-8160-660E45F386B6}" srcOrd="0" destOrd="0" presId="urn:microsoft.com/office/officeart/2016/7/layout/BasicTimeline"/>
    <dgm:cxn modelId="{73E918DA-4384-477F-AA69-BA01C67FC37D}" type="presParOf" srcId="{AD4B5D54-1711-4BD2-8160-660E45F386B6}" destId="{0091D055-5AE7-41DC-AF6B-999C9ABA6592}" srcOrd="0" destOrd="0" presId="urn:microsoft.com/office/officeart/2016/7/layout/BasicTimeline"/>
    <dgm:cxn modelId="{24E0F991-FBAF-4815-859D-6AA168886632}" type="presParOf" srcId="{AD4B5D54-1711-4BD2-8160-660E45F386B6}" destId="{F97D7446-6126-4C43-9B12-BBDD459338C8}" srcOrd="1" destOrd="0" presId="urn:microsoft.com/office/officeart/2016/7/layout/BasicTimeline"/>
    <dgm:cxn modelId="{9B27A964-0DE7-466A-8AD0-55B373E5E243}" type="presParOf" srcId="{F97D7446-6126-4C43-9B12-BBDD459338C8}" destId="{8354B93F-E6C4-4A11-979C-4BC9F8E7BFFC}" srcOrd="0" destOrd="0" presId="urn:microsoft.com/office/officeart/2016/7/layout/BasicTimeline"/>
    <dgm:cxn modelId="{33CC1682-5483-4056-9ED4-211D30DF677A}" type="presParOf" srcId="{8354B93F-E6C4-4A11-979C-4BC9F8E7BFFC}" destId="{34ACB5F5-D8ED-4447-90AA-4D1CCCC4DAEB}" srcOrd="0" destOrd="0" presId="urn:microsoft.com/office/officeart/2016/7/layout/BasicTimeline"/>
    <dgm:cxn modelId="{6A231A53-14C3-4D22-94CC-6DF47FD0F391}" type="presParOf" srcId="{8354B93F-E6C4-4A11-979C-4BC9F8E7BFFC}" destId="{EAA5E853-590B-45DF-A3D2-E2E08F785858}" srcOrd="1" destOrd="0" presId="urn:microsoft.com/office/officeart/2016/7/layout/BasicTimeline"/>
    <dgm:cxn modelId="{9CFC835D-A64D-4B1F-8FAD-6815A99C467B}" type="presParOf" srcId="{EAA5E853-590B-45DF-A3D2-E2E08F785858}" destId="{0B8F4949-7140-42ED-BC71-F81C4E6BB74F}" srcOrd="0" destOrd="0" presId="urn:microsoft.com/office/officeart/2016/7/layout/BasicTimeline"/>
    <dgm:cxn modelId="{29EB4E4D-6E72-4565-AF3F-B332A73010FC}" type="presParOf" srcId="{EAA5E853-590B-45DF-A3D2-E2E08F785858}" destId="{ED3215CC-D9B0-4C1E-BA01-957DA8DDB7B6}" srcOrd="1" destOrd="0" presId="urn:microsoft.com/office/officeart/2016/7/layout/BasicTimeline"/>
    <dgm:cxn modelId="{9358892A-1624-4067-B77A-FFCD5B0A5D40}" type="presParOf" srcId="{8354B93F-E6C4-4A11-979C-4BC9F8E7BFFC}" destId="{7CAE9E33-BEC2-469A-B273-1C793E1F3119}" srcOrd="2" destOrd="0" presId="urn:microsoft.com/office/officeart/2016/7/layout/BasicTimeline"/>
    <dgm:cxn modelId="{22A92C4B-55C1-4A4D-8701-0EE3ED2B4ED4}" type="presParOf" srcId="{8354B93F-E6C4-4A11-979C-4BC9F8E7BFFC}" destId="{006FD8AF-AB4D-48AF-ACE0-BC8C13C1EB05}" srcOrd="3" destOrd="0" presId="urn:microsoft.com/office/officeart/2016/7/layout/BasicTimeline"/>
    <dgm:cxn modelId="{1A8D8405-418C-4D71-9B23-117EAF8AE557}" type="presParOf" srcId="{8354B93F-E6C4-4A11-979C-4BC9F8E7BFFC}" destId="{920F2EC0-E50F-4D01-9B62-0F70B4823581}" srcOrd="4" destOrd="0" presId="urn:microsoft.com/office/officeart/2016/7/layout/BasicTimeline"/>
    <dgm:cxn modelId="{D6FE11B0-2948-4342-A136-F589A245F042}" type="presParOf" srcId="{F97D7446-6126-4C43-9B12-BBDD459338C8}" destId="{223D1D19-A389-4F73-8EA2-1B80A0129D65}" srcOrd="1" destOrd="0" presId="urn:microsoft.com/office/officeart/2016/7/layout/BasicTimeline"/>
    <dgm:cxn modelId="{70E22B9C-C705-4D2C-B025-FCF5AAA3CAF4}" type="presParOf" srcId="{F97D7446-6126-4C43-9B12-BBDD459338C8}" destId="{9235B247-469A-47C4-92C7-82EED9B531A4}" srcOrd="2" destOrd="0" presId="urn:microsoft.com/office/officeart/2016/7/layout/BasicTimeline"/>
    <dgm:cxn modelId="{E5CE5A42-B6A1-4D7A-8E58-FDEBCA166D8D}" type="presParOf" srcId="{9235B247-469A-47C4-92C7-82EED9B531A4}" destId="{440034C7-D556-4D14-8F66-947A50D3A528}" srcOrd="0" destOrd="0" presId="urn:microsoft.com/office/officeart/2016/7/layout/BasicTimeline"/>
    <dgm:cxn modelId="{1149DFF5-03BB-48A1-8871-02C332A69A9C}" type="presParOf" srcId="{9235B247-469A-47C4-92C7-82EED9B531A4}" destId="{CB94A9CA-C813-49C7-B032-A1430EA0C131}" srcOrd="1" destOrd="0" presId="urn:microsoft.com/office/officeart/2016/7/layout/BasicTimeline"/>
    <dgm:cxn modelId="{25A4D20C-F3A2-4349-8342-E667D059DFA1}" type="presParOf" srcId="{CB94A9CA-C813-49C7-B032-A1430EA0C131}" destId="{0DFE9514-16AD-43FA-9674-DC40728FCDE3}" srcOrd="0" destOrd="0" presId="urn:microsoft.com/office/officeart/2016/7/layout/BasicTimeline"/>
    <dgm:cxn modelId="{6DDD3B82-FE0A-4CE7-9670-939D18BF1FFA}" type="presParOf" srcId="{CB94A9CA-C813-49C7-B032-A1430EA0C131}" destId="{9E948D76-3FA4-4C0C-BDF5-DF2D0D037FD6}" srcOrd="1" destOrd="0" presId="urn:microsoft.com/office/officeart/2016/7/layout/BasicTimeline"/>
    <dgm:cxn modelId="{A5FE4B94-E4A4-45B1-ACD9-0F582DD83E67}" type="presParOf" srcId="{9235B247-469A-47C4-92C7-82EED9B531A4}" destId="{3F706799-1C40-4A12-9249-24870434C41B}" srcOrd="2" destOrd="0" presId="urn:microsoft.com/office/officeart/2016/7/layout/BasicTimeline"/>
    <dgm:cxn modelId="{5FB8C32B-8529-4BF5-AE6B-80F306ADDAD3}" type="presParOf" srcId="{9235B247-469A-47C4-92C7-82EED9B531A4}" destId="{23BD5E5D-E3BD-4DE2-9AEA-C4AD4DB044B7}" srcOrd="3" destOrd="0" presId="urn:microsoft.com/office/officeart/2016/7/layout/BasicTimeline"/>
    <dgm:cxn modelId="{2E436D61-3297-4254-9615-F67FE261A16F}" type="presParOf" srcId="{9235B247-469A-47C4-92C7-82EED9B531A4}" destId="{31F48F68-B6AD-45B1-A9B0-63963DF4E3F1}" srcOrd="4" destOrd="0" presId="urn:microsoft.com/office/officeart/2016/7/layout/BasicTimeline"/>
    <dgm:cxn modelId="{0047E7EC-C4BD-47F6-A0DF-B3C719D8D73A}" type="presParOf" srcId="{F97D7446-6126-4C43-9B12-BBDD459338C8}" destId="{F5406D99-CE3B-46DD-9EB4-6102DE409723}" srcOrd="3" destOrd="0" presId="urn:microsoft.com/office/officeart/2016/7/layout/BasicTimeline"/>
    <dgm:cxn modelId="{4A767F03-969D-4AB9-B907-CF753A8E99A8}" type="presParOf" srcId="{F97D7446-6126-4C43-9B12-BBDD459338C8}" destId="{22220654-FBF5-4310-868A-57EF5ED95A3B}" srcOrd="4" destOrd="0" presId="urn:microsoft.com/office/officeart/2016/7/layout/BasicTimeline"/>
    <dgm:cxn modelId="{E83F36B7-E831-4A41-809A-A7A003646B40}" type="presParOf" srcId="{22220654-FBF5-4310-868A-57EF5ED95A3B}" destId="{82946CAD-CF59-4732-B086-00069D7B5EEB}" srcOrd="0" destOrd="0" presId="urn:microsoft.com/office/officeart/2016/7/layout/BasicTimeline"/>
    <dgm:cxn modelId="{E7FA235B-BA8F-47E8-90D3-8AA52217A4D5}" type="presParOf" srcId="{22220654-FBF5-4310-868A-57EF5ED95A3B}" destId="{4CD41A5B-B453-4F39-9DAA-DE6226AE47BE}" srcOrd="1" destOrd="0" presId="urn:microsoft.com/office/officeart/2016/7/layout/BasicTimeline"/>
    <dgm:cxn modelId="{1B118AE1-98D2-4827-8CD7-BD6D034023ED}" type="presParOf" srcId="{4CD41A5B-B453-4F39-9DAA-DE6226AE47BE}" destId="{0224B69E-C50F-4998-B7A2-C94EA7DDCB90}" srcOrd="0" destOrd="0" presId="urn:microsoft.com/office/officeart/2016/7/layout/BasicTimeline"/>
    <dgm:cxn modelId="{94086889-A8D6-4AB1-A50A-DAD96767E816}" type="presParOf" srcId="{4CD41A5B-B453-4F39-9DAA-DE6226AE47BE}" destId="{ACF0868F-2662-4F08-AB8B-B1614BF1AD1A}" srcOrd="1" destOrd="0" presId="urn:microsoft.com/office/officeart/2016/7/layout/BasicTimeline"/>
    <dgm:cxn modelId="{140F5255-EF6C-484A-AF82-930671237151}" type="presParOf" srcId="{22220654-FBF5-4310-868A-57EF5ED95A3B}" destId="{7C75FBE1-9905-42A3-A0B2-975758E10D4A}" srcOrd="2" destOrd="0" presId="urn:microsoft.com/office/officeart/2016/7/layout/BasicTimeline"/>
    <dgm:cxn modelId="{28980D10-FA4B-49B5-ACD6-5FF2183F2F8B}" type="presParOf" srcId="{22220654-FBF5-4310-868A-57EF5ED95A3B}" destId="{EAAD78A4-E81A-460F-BEFD-41CAD46859F3}" srcOrd="3" destOrd="0" presId="urn:microsoft.com/office/officeart/2016/7/layout/BasicTimeline"/>
    <dgm:cxn modelId="{EBC08878-527E-48E1-91FE-A8B9AE9362B9}" type="presParOf" srcId="{22220654-FBF5-4310-868A-57EF5ED95A3B}" destId="{AA756261-842F-4D73-B6FB-26989DB8ED2D}"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730086-2AB8-424A-9ED7-159659B2C57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9F64E445-103F-4C83-A0F2-4F9464596D06}">
      <dgm:prSet/>
      <dgm:spPr/>
      <dgm:t>
        <a:bodyPr/>
        <a:lstStyle/>
        <a:p>
          <a:r>
            <a:rPr lang="en-US"/>
            <a:t>In countries like Japan consumer cooperatives provide a strong platform for the local producers and entrepreneurs to market their produce .</a:t>
          </a:r>
        </a:p>
      </dgm:t>
    </dgm:pt>
    <dgm:pt modelId="{22B17D73-1C9F-40C8-B0A2-3ED4D4A90AB4}" type="parTrans" cxnId="{45EDD346-8E3B-46D5-AEDE-2ABC844DF6B1}">
      <dgm:prSet/>
      <dgm:spPr/>
      <dgm:t>
        <a:bodyPr/>
        <a:lstStyle/>
        <a:p>
          <a:endParaRPr lang="en-US"/>
        </a:p>
      </dgm:t>
    </dgm:pt>
    <dgm:pt modelId="{C548631B-D625-4AE4-88E3-99F901ADE1D9}" type="sibTrans" cxnId="{45EDD346-8E3B-46D5-AEDE-2ABC844DF6B1}">
      <dgm:prSet/>
      <dgm:spPr/>
      <dgm:t>
        <a:bodyPr/>
        <a:lstStyle/>
        <a:p>
          <a:endParaRPr lang="en-US"/>
        </a:p>
      </dgm:t>
    </dgm:pt>
    <dgm:pt modelId="{8480B8D3-7C17-4557-9622-D7E53215F648}">
      <dgm:prSet/>
      <dgm:spPr/>
      <dgm:t>
        <a:bodyPr/>
        <a:lstStyle/>
        <a:p>
          <a:r>
            <a:rPr lang="en-US"/>
            <a:t>It is also a good platform for consumers to meet with Sri Lankan Ingenuity and enterprise .  In Sri Lanka Sathosa is currently more focused on  controlling the cost of living  . If SLFPA is given the opportunity to Collaborate in at least some of the outlets in key cities we could assist in showcasing Sri Lankan Enterprise .</a:t>
          </a:r>
        </a:p>
      </dgm:t>
    </dgm:pt>
    <dgm:pt modelId="{854F1DE8-EB66-414F-B620-775B8A8F8D3D}" type="parTrans" cxnId="{6E7D41B7-4FEA-4282-92EC-6AABCDEE2C1C}">
      <dgm:prSet/>
      <dgm:spPr/>
      <dgm:t>
        <a:bodyPr/>
        <a:lstStyle/>
        <a:p>
          <a:endParaRPr lang="en-US"/>
        </a:p>
      </dgm:t>
    </dgm:pt>
    <dgm:pt modelId="{232B1419-8102-4BEE-80C4-E6C381EE5322}" type="sibTrans" cxnId="{6E7D41B7-4FEA-4282-92EC-6AABCDEE2C1C}">
      <dgm:prSet/>
      <dgm:spPr/>
      <dgm:t>
        <a:bodyPr/>
        <a:lstStyle/>
        <a:p>
          <a:endParaRPr lang="en-US"/>
        </a:p>
      </dgm:t>
    </dgm:pt>
    <dgm:pt modelId="{1620528D-5F53-4EC0-ACFB-F85E6F4A0104}">
      <dgm:prSet/>
      <dgm:spPr/>
      <dgm:t>
        <a:bodyPr/>
        <a:lstStyle/>
        <a:p>
          <a:r>
            <a:rPr lang="en-US" dirty="0"/>
            <a:t>Modern trade controls 30 % of the retail market this consolidation of retail trade is a threat to SME’S in Sri Lanka  as the trading conditions offered may erode their ability to be sustainable and effects the price of retail goods .</a:t>
          </a:r>
        </a:p>
      </dgm:t>
    </dgm:pt>
    <dgm:pt modelId="{3D9C2C0B-7351-4FF9-96A4-73A18B986CED}" type="parTrans" cxnId="{46D2D6B0-1B2D-48F8-8861-3682CB6B7E7F}">
      <dgm:prSet/>
      <dgm:spPr/>
      <dgm:t>
        <a:bodyPr/>
        <a:lstStyle/>
        <a:p>
          <a:endParaRPr lang="en-US"/>
        </a:p>
      </dgm:t>
    </dgm:pt>
    <dgm:pt modelId="{B87EBE33-24E7-4421-AF47-0B2A40D6837E}" type="sibTrans" cxnId="{46D2D6B0-1B2D-48F8-8861-3682CB6B7E7F}">
      <dgm:prSet/>
      <dgm:spPr/>
      <dgm:t>
        <a:bodyPr/>
        <a:lstStyle/>
        <a:p>
          <a:endParaRPr lang="en-US"/>
        </a:p>
      </dgm:t>
    </dgm:pt>
    <dgm:pt modelId="{CA1A0CF8-C706-49D0-A742-886F16E39FB0}">
      <dgm:prSet/>
      <dgm:spPr/>
      <dgm:t>
        <a:bodyPr/>
        <a:lstStyle/>
        <a:p>
          <a:r>
            <a:rPr lang="en-US" dirty="0"/>
            <a:t>The current VAT policy is not conducive to none VAT paying SME’s to supply the large chains Buy giving incentives to the large chains to showcase local products of SME’s as opposed to house brands the government could support the food industry to grow  .</a:t>
          </a:r>
        </a:p>
      </dgm:t>
    </dgm:pt>
    <dgm:pt modelId="{11416F8D-D693-4B27-936B-30B388490F55}" type="parTrans" cxnId="{F852B431-CDE6-4414-8742-259CA374939C}">
      <dgm:prSet/>
      <dgm:spPr/>
      <dgm:t>
        <a:bodyPr/>
        <a:lstStyle/>
        <a:p>
          <a:endParaRPr lang="en-US"/>
        </a:p>
      </dgm:t>
    </dgm:pt>
    <dgm:pt modelId="{1F1F6960-25BB-4DD5-8710-EDC13FD55231}" type="sibTrans" cxnId="{F852B431-CDE6-4414-8742-259CA374939C}">
      <dgm:prSet/>
      <dgm:spPr/>
      <dgm:t>
        <a:bodyPr/>
        <a:lstStyle/>
        <a:p>
          <a:endParaRPr lang="en-US"/>
        </a:p>
      </dgm:t>
    </dgm:pt>
    <dgm:pt modelId="{2CFD2DD1-63F6-49BC-9B3D-79255895F6CD}" type="pres">
      <dgm:prSet presAssocID="{F2730086-2AB8-424A-9ED7-159659B2C57F}" presName="outerComposite" presStyleCnt="0">
        <dgm:presLayoutVars>
          <dgm:chMax val="5"/>
          <dgm:dir/>
          <dgm:resizeHandles val="exact"/>
        </dgm:presLayoutVars>
      </dgm:prSet>
      <dgm:spPr/>
      <dgm:t>
        <a:bodyPr/>
        <a:lstStyle/>
        <a:p>
          <a:endParaRPr lang="en-US"/>
        </a:p>
      </dgm:t>
    </dgm:pt>
    <dgm:pt modelId="{34C06A75-E174-4484-A6E2-A8790F2A5ED5}" type="pres">
      <dgm:prSet presAssocID="{F2730086-2AB8-424A-9ED7-159659B2C57F}" presName="dummyMaxCanvas" presStyleCnt="0">
        <dgm:presLayoutVars/>
      </dgm:prSet>
      <dgm:spPr/>
    </dgm:pt>
    <dgm:pt modelId="{699C410B-3660-4E17-9B6E-A6CDEBB7A33E}" type="pres">
      <dgm:prSet presAssocID="{F2730086-2AB8-424A-9ED7-159659B2C57F}" presName="FourNodes_1" presStyleLbl="node1" presStyleIdx="0" presStyleCnt="4">
        <dgm:presLayoutVars>
          <dgm:bulletEnabled val="1"/>
        </dgm:presLayoutVars>
      </dgm:prSet>
      <dgm:spPr/>
      <dgm:t>
        <a:bodyPr/>
        <a:lstStyle/>
        <a:p>
          <a:endParaRPr lang="en-US"/>
        </a:p>
      </dgm:t>
    </dgm:pt>
    <dgm:pt modelId="{59403E44-B06D-4974-8765-E0EFCF548AB7}" type="pres">
      <dgm:prSet presAssocID="{F2730086-2AB8-424A-9ED7-159659B2C57F}" presName="FourNodes_2" presStyleLbl="node1" presStyleIdx="1" presStyleCnt="4">
        <dgm:presLayoutVars>
          <dgm:bulletEnabled val="1"/>
        </dgm:presLayoutVars>
      </dgm:prSet>
      <dgm:spPr/>
      <dgm:t>
        <a:bodyPr/>
        <a:lstStyle/>
        <a:p>
          <a:endParaRPr lang="en-US"/>
        </a:p>
      </dgm:t>
    </dgm:pt>
    <dgm:pt modelId="{B8A6F26B-5B2F-400D-9CC9-BADFB4176617}" type="pres">
      <dgm:prSet presAssocID="{F2730086-2AB8-424A-9ED7-159659B2C57F}" presName="FourNodes_3" presStyleLbl="node1" presStyleIdx="2" presStyleCnt="4">
        <dgm:presLayoutVars>
          <dgm:bulletEnabled val="1"/>
        </dgm:presLayoutVars>
      </dgm:prSet>
      <dgm:spPr/>
      <dgm:t>
        <a:bodyPr/>
        <a:lstStyle/>
        <a:p>
          <a:endParaRPr lang="en-US"/>
        </a:p>
      </dgm:t>
    </dgm:pt>
    <dgm:pt modelId="{C142EA6A-11FB-4D88-BA5C-047368CFEBF1}" type="pres">
      <dgm:prSet presAssocID="{F2730086-2AB8-424A-9ED7-159659B2C57F}" presName="FourNodes_4" presStyleLbl="node1" presStyleIdx="3" presStyleCnt="4">
        <dgm:presLayoutVars>
          <dgm:bulletEnabled val="1"/>
        </dgm:presLayoutVars>
      </dgm:prSet>
      <dgm:spPr/>
      <dgm:t>
        <a:bodyPr/>
        <a:lstStyle/>
        <a:p>
          <a:endParaRPr lang="en-US"/>
        </a:p>
      </dgm:t>
    </dgm:pt>
    <dgm:pt modelId="{163171F8-54F8-4589-A4DC-A347DB351465}" type="pres">
      <dgm:prSet presAssocID="{F2730086-2AB8-424A-9ED7-159659B2C57F}" presName="FourConn_1-2" presStyleLbl="fgAccFollowNode1" presStyleIdx="0" presStyleCnt="3">
        <dgm:presLayoutVars>
          <dgm:bulletEnabled val="1"/>
        </dgm:presLayoutVars>
      </dgm:prSet>
      <dgm:spPr/>
      <dgm:t>
        <a:bodyPr/>
        <a:lstStyle/>
        <a:p>
          <a:endParaRPr lang="en-US"/>
        </a:p>
      </dgm:t>
    </dgm:pt>
    <dgm:pt modelId="{CDAB038D-CEA6-459B-B95E-14A3F1FA34AC}" type="pres">
      <dgm:prSet presAssocID="{F2730086-2AB8-424A-9ED7-159659B2C57F}" presName="FourConn_2-3" presStyleLbl="fgAccFollowNode1" presStyleIdx="1" presStyleCnt="3">
        <dgm:presLayoutVars>
          <dgm:bulletEnabled val="1"/>
        </dgm:presLayoutVars>
      </dgm:prSet>
      <dgm:spPr/>
      <dgm:t>
        <a:bodyPr/>
        <a:lstStyle/>
        <a:p>
          <a:endParaRPr lang="en-US"/>
        </a:p>
      </dgm:t>
    </dgm:pt>
    <dgm:pt modelId="{FF06FCEA-BFFF-41C5-A4A1-A79206233AAB}" type="pres">
      <dgm:prSet presAssocID="{F2730086-2AB8-424A-9ED7-159659B2C57F}" presName="FourConn_3-4" presStyleLbl="fgAccFollowNode1" presStyleIdx="2" presStyleCnt="3">
        <dgm:presLayoutVars>
          <dgm:bulletEnabled val="1"/>
        </dgm:presLayoutVars>
      </dgm:prSet>
      <dgm:spPr/>
      <dgm:t>
        <a:bodyPr/>
        <a:lstStyle/>
        <a:p>
          <a:endParaRPr lang="en-US"/>
        </a:p>
      </dgm:t>
    </dgm:pt>
    <dgm:pt modelId="{58ED7DDE-654F-4DC3-81DF-E85D8952D648}" type="pres">
      <dgm:prSet presAssocID="{F2730086-2AB8-424A-9ED7-159659B2C57F}" presName="FourNodes_1_text" presStyleLbl="node1" presStyleIdx="3" presStyleCnt="4">
        <dgm:presLayoutVars>
          <dgm:bulletEnabled val="1"/>
        </dgm:presLayoutVars>
      </dgm:prSet>
      <dgm:spPr/>
      <dgm:t>
        <a:bodyPr/>
        <a:lstStyle/>
        <a:p>
          <a:endParaRPr lang="en-US"/>
        </a:p>
      </dgm:t>
    </dgm:pt>
    <dgm:pt modelId="{108D2388-5067-443A-898C-DE89985065D3}" type="pres">
      <dgm:prSet presAssocID="{F2730086-2AB8-424A-9ED7-159659B2C57F}" presName="FourNodes_2_text" presStyleLbl="node1" presStyleIdx="3" presStyleCnt="4">
        <dgm:presLayoutVars>
          <dgm:bulletEnabled val="1"/>
        </dgm:presLayoutVars>
      </dgm:prSet>
      <dgm:spPr/>
      <dgm:t>
        <a:bodyPr/>
        <a:lstStyle/>
        <a:p>
          <a:endParaRPr lang="en-US"/>
        </a:p>
      </dgm:t>
    </dgm:pt>
    <dgm:pt modelId="{9724C8DC-6384-423F-9648-8D646B48394C}" type="pres">
      <dgm:prSet presAssocID="{F2730086-2AB8-424A-9ED7-159659B2C57F}" presName="FourNodes_3_text" presStyleLbl="node1" presStyleIdx="3" presStyleCnt="4">
        <dgm:presLayoutVars>
          <dgm:bulletEnabled val="1"/>
        </dgm:presLayoutVars>
      </dgm:prSet>
      <dgm:spPr/>
      <dgm:t>
        <a:bodyPr/>
        <a:lstStyle/>
        <a:p>
          <a:endParaRPr lang="en-US"/>
        </a:p>
      </dgm:t>
    </dgm:pt>
    <dgm:pt modelId="{68E41C8E-B1D4-474F-AE80-A2064C082A21}" type="pres">
      <dgm:prSet presAssocID="{F2730086-2AB8-424A-9ED7-159659B2C57F}" presName="FourNodes_4_text" presStyleLbl="node1" presStyleIdx="3" presStyleCnt="4">
        <dgm:presLayoutVars>
          <dgm:bulletEnabled val="1"/>
        </dgm:presLayoutVars>
      </dgm:prSet>
      <dgm:spPr/>
      <dgm:t>
        <a:bodyPr/>
        <a:lstStyle/>
        <a:p>
          <a:endParaRPr lang="en-US"/>
        </a:p>
      </dgm:t>
    </dgm:pt>
  </dgm:ptLst>
  <dgm:cxnLst>
    <dgm:cxn modelId="{8F5F2F54-392F-4037-8413-1595D8000253}" type="presOf" srcId="{232B1419-8102-4BEE-80C4-E6C381EE5322}" destId="{CDAB038D-CEA6-459B-B95E-14A3F1FA34AC}" srcOrd="0" destOrd="0" presId="urn:microsoft.com/office/officeart/2005/8/layout/vProcess5"/>
    <dgm:cxn modelId="{5A3A35FA-8E2D-4450-9CB6-5C25F833585A}" type="presOf" srcId="{8480B8D3-7C17-4557-9622-D7E53215F648}" destId="{59403E44-B06D-4974-8765-E0EFCF548AB7}" srcOrd="0" destOrd="0" presId="urn:microsoft.com/office/officeart/2005/8/layout/vProcess5"/>
    <dgm:cxn modelId="{45EDD346-8E3B-46D5-AEDE-2ABC844DF6B1}" srcId="{F2730086-2AB8-424A-9ED7-159659B2C57F}" destId="{9F64E445-103F-4C83-A0F2-4F9464596D06}" srcOrd="0" destOrd="0" parTransId="{22B17D73-1C9F-40C8-B0A2-3ED4D4A90AB4}" sibTransId="{C548631B-D625-4AE4-88E3-99F901ADE1D9}"/>
    <dgm:cxn modelId="{9C2F0D64-A05E-4A81-8E8D-0C8BC25911DB}" type="presOf" srcId="{8480B8D3-7C17-4557-9622-D7E53215F648}" destId="{108D2388-5067-443A-898C-DE89985065D3}" srcOrd="1" destOrd="0" presId="urn:microsoft.com/office/officeart/2005/8/layout/vProcess5"/>
    <dgm:cxn modelId="{8A43BA34-B810-4778-9598-13968FF6F06D}" type="presOf" srcId="{9F64E445-103F-4C83-A0F2-4F9464596D06}" destId="{58ED7DDE-654F-4DC3-81DF-E85D8952D648}" srcOrd="1" destOrd="0" presId="urn:microsoft.com/office/officeart/2005/8/layout/vProcess5"/>
    <dgm:cxn modelId="{F852B431-CDE6-4414-8742-259CA374939C}" srcId="{F2730086-2AB8-424A-9ED7-159659B2C57F}" destId="{CA1A0CF8-C706-49D0-A742-886F16E39FB0}" srcOrd="3" destOrd="0" parTransId="{11416F8D-D693-4B27-936B-30B388490F55}" sibTransId="{1F1F6960-25BB-4DD5-8710-EDC13FD55231}"/>
    <dgm:cxn modelId="{DA9EC032-4A67-423B-A686-6EE862830FC5}" type="presOf" srcId="{CA1A0CF8-C706-49D0-A742-886F16E39FB0}" destId="{C142EA6A-11FB-4D88-BA5C-047368CFEBF1}" srcOrd="0" destOrd="0" presId="urn:microsoft.com/office/officeart/2005/8/layout/vProcess5"/>
    <dgm:cxn modelId="{6E7D41B7-4FEA-4282-92EC-6AABCDEE2C1C}" srcId="{F2730086-2AB8-424A-9ED7-159659B2C57F}" destId="{8480B8D3-7C17-4557-9622-D7E53215F648}" srcOrd="1" destOrd="0" parTransId="{854F1DE8-EB66-414F-B620-775B8A8F8D3D}" sibTransId="{232B1419-8102-4BEE-80C4-E6C381EE5322}"/>
    <dgm:cxn modelId="{9F846261-EB35-4384-A196-08FFB14A54CD}" type="presOf" srcId="{F2730086-2AB8-424A-9ED7-159659B2C57F}" destId="{2CFD2DD1-63F6-49BC-9B3D-79255895F6CD}" srcOrd="0" destOrd="0" presId="urn:microsoft.com/office/officeart/2005/8/layout/vProcess5"/>
    <dgm:cxn modelId="{096174EE-B3E9-4F16-934E-880BCB31C771}" type="presOf" srcId="{CA1A0CF8-C706-49D0-A742-886F16E39FB0}" destId="{68E41C8E-B1D4-474F-AE80-A2064C082A21}" srcOrd="1" destOrd="0" presId="urn:microsoft.com/office/officeart/2005/8/layout/vProcess5"/>
    <dgm:cxn modelId="{E07609CA-6E52-4A0D-AE2B-84C0764A20E6}" type="presOf" srcId="{1620528D-5F53-4EC0-ACFB-F85E6F4A0104}" destId="{9724C8DC-6384-423F-9648-8D646B48394C}" srcOrd="1" destOrd="0" presId="urn:microsoft.com/office/officeart/2005/8/layout/vProcess5"/>
    <dgm:cxn modelId="{377CA1F9-6702-4FCB-8B95-6A4F36F6128D}" type="presOf" srcId="{1620528D-5F53-4EC0-ACFB-F85E6F4A0104}" destId="{B8A6F26B-5B2F-400D-9CC9-BADFB4176617}" srcOrd="0" destOrd="0" presId="urn:microsoft.com/office/officeart/2005/8/layout/vProcess5"/>
    <dgm:cxn modelId="{46D2D6B0-1B2D-48F8-8861-3682CB6B7E7F}" srcId="{F2730086-2AB8-424A-9ED7-159659B2C57F}" destId="{1620528D-5F53-4EC0-ACFB-F85E6F4A0104}" srcOrd="2" destOrd="0" parTransId="{3D9C2C0B-7351-4FF9-96A4-73A18B986CED}" sibTransId="{B87EBE33-24E7-4421-AF47-0B2A40D6837E}"/>
    <dgm:cxn modelId="{E192A46F-A06E-46A8-9BFE-0DCB60A4EB0D}" type="presOf" srcId="{B87EBE33-24E7-4421-AF47-0B2A40D6837E}" destId="{FF06FCEA-BFFF-41C5-A4A1-A79206233AAB}" srcOrd="0" destOrd="0" presId="urn:microsoft.com/office/officeart/2005/8/layout/vProcess5"/>
    <dgm:cxn modelId="{708590FB-8B18-4C35-BA39-152315FC3A0C}" type="presOf" srcId="{C548631B-D625-4AE4-88E3-99F901ADE1D9}" destId="{163171F8-54F8-4589-A4DC-A347DB351465}" srcOrd="0" destOrd="0" presId="urn:microsoft.com/office/officeart/2005/8/layout/vProcess5"/>
    <dgm:cxn modelId="{94FDF73A-C142-455E-B18D-48768B767CFE}" type="presOf" srcId="{9F64E445-103F-4C83-A0F2-4F9464596D06}" destId="{699C410B-3660-4E17-9B6E-A6CDEBB7A33E}" srcOrd="0" destOrd="0" presId="urn:microsoft.com/office/officeart/2005/8/layout/vProcess5"/>
    <dgm:cxn modelId="{C7639DD6-3CC3-41E5-B932-6A2C70F71306}" type="presParOf" srcId="{2CFD2DD1-63F6-49BC-9B3D-79255895F6CD}" destId="{34C06A75-E174-4484-A6E2-A8790F2A5ED5}" srcOrd="0" destOrd="0" presId="urn:microsoft.com/office/officeart/2005/8/layout/vProcess5"/>
    <dgm:cxn modelId="{2707A094-B097-491F-B1A8-3DB3E8B9C356}" type="presParOf" srcId="{2CFD2DD1-63F6-49BC-9B3D-79255895F6CD}" destId="{699C410B-3660-4E17-9B6E-A6CDEBB7A33E}" srcOrd="1" destOrd="0" presId="urn:microsoft.com/office/officeart/2005/8/layout/vProcess5"/>
    <dgm:cxn modelId="{CD488F58-F5E1-45C5-93C5-DD227ACC412A}" type="presParOf" srcId="{2CFD2DD1-63F6-49BC-9B3D-79255895F6CD}" destId="{59403E44-B06D-4974-8765-E0EFCF548AB7}" srcOrd="2" destOrd="0" presId="urn:microsoft.com/office/officeart/2005/8/layout/vProcess5"/>
    <dgm:cxn modelId="{1388B820-F692-479F-9E51-C55CBD393322}" type="presParOf" srcId="{2CFD2DD1-63F6-49BC-9B3D-79255895F6CD}" destId="{B8A6F26B-5B2F-400D-9CC9-BADFB4176617}" srcOrd="3" destOrd="0" presId="urn:microsoft.com/office/officeart/2005/8/layout/vProcess5"/>
    <dgm:cxn modelId="{BE7703AA-54F4-44C7-9750-9B5AD4374E08}" type="presParOf" srcId="{2CFD2DD1-63F6-49BC-9B3D-79255895F6CD}" destId="{C142EA6A-11FB-4D88-BA5C-047368CFEBF1}" srcOrd="4" destOrd="0" presId="urn:microsoft.com/office/officeart/2005/8/layout/vProcess5"/>
    <dgm:cxn modelId="{94273D05-BD47-480B-B253-5B8594B75739}" type="presParOf" srcId="{2CFD2DD1-63F6-49BC-9B3D-79255895F6CD}" destId="{163171F8-54F8-4589-A4DC-A347DB351465}" srcOrd="5" destOrd="0" presId="urn:microsoft.com/office/officeart/2005/8/layout/vProcess5"/>
    <dgm:cxn modelId="{2C5E52F7-1FA8-4AEE-93A0-9939A24C5A20}" type="presParOf" srcId="{2CFD2DD1-63F6-49BC-9B3D-79255895F6CD}" destId="{CDAB038D-CEA6-459B-B95E-14A3F1FA34AC}" srcOrd="6" destOrd="0" presId="urn:microsoft.com/office/officeart/2005/8/layout/vProcess5"/>
    <dgm:cxn modelId="{5B4B253E-37D2-4998-8BEF-1C6AE2FF00ED}" type="presParOf" srcId="{2CFD2DD1-63F6-49BC-9B3D-79255895F6CD}" destId="{FF06FCEA-BFFF-41C5-A4A1-A79206233AAB}" srcOrd="7" destOrd="0" presId="urn:microsoft.com/office/officeart/2005/8/layout/vProcess5"/>
    <dgm:cxn modelId="{D5B0075D-ECA7-4E48-929E-BFF0FB00C92D}" type="presParOf" srcId="{2CFD2DD1-63F6-49BC-9B3D-79255895F6CD}" destId="{58ED7DDE-654F-4DC3-81DF-E85D8952D648}" srcOrd="8" destOrd="0" presId="urn:microsoft.com/office/officeart/2005/8/layout/vProcess5"/>
    <dgm:cxn modelId="{4412C528-5C92-46AA-AE0A-A4AEE4716C55}" type="presParOf" srcId="{2CFD2DD1-63F6-49BC-9B3D-79255895F6CD}" destId="{108D2388-5067-443A-898C-DE89985065D3}" srcOrd="9" destOrd="0" presId="urn:microsoft.com/office/officeart/2005/8/layout/vProcess5"/>
    <dgm:cxn modelId="{00C8123C-79C2-4BEA-BDE2-E723E0ACEF09}" type="presParOf" srcId="{2CFD2DD1-63F6-49BC-9B3D-79255895F6CD}" destId="{9724C8DC-6384-423F-9648-8D646B48394C}" srcOrd="10" destOrd="0" presId="urn:microsoft.com/office/officeart/2005/8/layout/vProcess5"/>
    <dgm:cxn modelId="{E677CA1D-B7DC-44FC-9FEA-A2BB0DA90954}" type="presParOf" srcId="{2CFD2DD1-63F6-49BC-9B3D-79255895F6CD}" destId="{68E41C8E-B1D4-474F-AE80-A2064C082A2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6/11/2020</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6/11/2020</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6/11/2020</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6/11/2020</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6/11/2020</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6/11/2020</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6/11/2020</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xmlns="" id="{0AF4F2BA-3C03-4E2C-8ABC-0949B61B3C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1FD526C9-A8C7-41E6-85BB-39F06C858A2B}"/>
              </a:ext>
              <a:ext uri="{C183D7F6-B498-43B3-948B-1728B52AA6E4}">
                <adec:decorative xmlns:adec="http://schemas.microsoft.com/office/drawing/2017/decorative" xmlns="" val="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41" name="Rectangle 40">
            <a:extLst>
              <a:ext uri="{FF2B5EF4-FFF2-40B4-BE49-F238E27FC236}">
                <a16:creationId xmlns:a16="http://schemas.microsoft.com/office/drawing/2014/main" xmlns="" id="{4B986F88-1433-4AF7-AF71-41A89DC93F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46064">
                <a:srgbClr val="000000">
                  <a:alpha val="30000"/>
                </a:srgbClr>
              </a:gs>
              <a:gs pos="68000">
                <a:srgbClr val="000000">
                  <a:alpha val="20000"/>
                </a:srgbClr>
              </a:gs>
              <a:gs pos="0">
                <a:schemeClr val="tx1">
                  <a:alpha val="0"/>
                </a:schemeClr>
              </a:gs>
              <a:gs pos="26000">
                <a:schemeClr val="tx1">
                  <a:alpha val="2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325203" y="901520"/>
            <a:ext cx="11861442" cy="1849799"/>
          </a:xfrm>
        </p:spPr>
        <p:txBody>
          <a:bodyPr>
            <a:normAutofit fontScale="90000"/>
          </a:bodyPr>
          <a:lstStyle/>
          <a:p>
            <a:r>
              <a:rPr lang="en-US" spc="0" dirty="0">
                <a:ln w="0"/>
                <a:solidFill>
                  <a:schemeClr val="tx1"/>
                </a:solidFill>
                <a:effectLst>
                  <a:outerShdw blurRad="38100" dist="19050" dir="2700000" algn="tl" rotWithShape="0">
                    <a:schemeClr val="dk1">
                      <a:alpha val="40000"/>
                    </a:schemeClr>
                  </a:outerShdw>
                </a:effectLst>
              </a:rPr>
              <a:t> </a:t>
            </a:r>
            <a:r>
              <a:rPr lang="en-US" sz="6000" spc="0" dirty="0">
                <a:ln w="0"/>
                <a:solidFill>
                  <a:schemeClr val="tx1"/>
                </a:solidFill>
                <a:effectLst>
                  <a:outerShdw blurRad="38100" dist="19050" dir="2700000" algn="tl" rotWithShape="0">
                    <a:schemeClr val="dk1">
                      <a:alpha val="40000"/>
                    </a:schemeClr>
                  </a:outerShdw>
                </a:effectLst>
              </a:rPr>
              <a:t>Kick starting The economy </a:t>
            </a:r>
            <a:br>
              <a:rPr lang="en-US" sz="6000" spc="0" dirty="0">
                <a:ln w="0"/>
                <a:solidFill>
                  <a:schemeClr val="tx1"/>
                </a:solidFill>
                <a:effectLst>
                  <a:outerShdw blurRad="38100" dist="19050" dir="2700000" algn="tl" rotWithShape="0">
                    <a:schemeClr val="dk1">
                      <a:alpha val="40000"/>
                    </a:schemeClr>
                  </a:outerShdw>
                </a:effectLst>
              </a:rPr>
            </a:br>
            <a:r>
              <a:rPr lang="en-US" sz="6000" spc="0" dirty="0">
                <a:ln w="0"/>
                <a:solidFill>
                  <a:schemeClr val="tx1"/>
                </a:solidFill>
                <a:effectLst>
                  <a:outerShdw blurRad="38100" dist="19050" dir="2700000" algn="tl" rotWithShape="0">
                    <a:schemeClr val="dk1">
                      <a:alpha val="40000"/>
                    </a:schemeClr>
                  </a:outerShdw>
                </a:effectLst>
              </a:rPr>
              <a:t>&amp; the Matter of Food Security </a:t>
            </a:r>
          </a:p>
        </p:txBody>
      </p:sp>
      <p:sp>
        <p:nvSpPr>
          <p:cNvPr id="3" name="Subtitle 2">
            <a:extLst>
              <a:ext uri="{FF2B5EF4-FFF2-40B4-BE49-F238E27FC236}">
                <a16:creationId xmlns:a16="http://schemas.microsoft.com/office/drawing/2014/main" xmlns="" id="{255E1F2F-E259-4EA8-9FFD-3A10AF541859}"/>
              </a:ext>
            </a:extLst>
          </p:cNvPr>
          <p:cNvSpPr>
            <a:spLocks noGrp="1"/>
          </p:cNvSpPr>
          <p:nvPr>
            <p:ph type="subTitle" idx="1"/>
          </p:nvPr>
        </p:nvSpPr>
        <p:spPr>
          <a:xfrm>
            <a:off x="231820" y="4645152"/>
            <a:ext cx="11719774" cy="1143000"/>
          </a:xfrm>
          <a:solidFill>
            <a:schemeClr val="tx1"/>
          </a:solidFill>
        </p:spPr>
        <p:txBody>
          <a:bodyPr>
            <a:normAutofit/>
          </a:bodyPr>
          <a:lstStyle/>
          <a:p>
            <a:r>
              <a:rPr lang="en-US" dirty="0">
                <a:solidFill>
                  <a:srgbClr val="FFFFFF"/>
                </a:solidFill>
              </a:rPr>
              <a:t>A Joint  proposal from the Sri Lanka Food Processors association and the Institute of Food Science &amp; Technology  </a:t>
            </a:r>
          </a:p>
        </p:txBody>
      </p:sp>
      <p:cxnSp>
        <p:nvCxnSpPr>
          <p:cNvPr id="43" name="Straight Connector 42">
            <a:extLst>
              <a:ext uri="{FF2B5EF4-FFF2-40B4-BE49-F238E27FC236}">
                <a16:creationId xmlns:a16="http://schemas.microsoft.com/office/drawing/2014/main" xmlns="" id="{A07787ED-5EDC-4C54-AD87-55B60D0FE3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xmlns="" id="{A44FFD5D-B985-4624-BBCD-50AD2E1686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7" y="6400798"/>
            <a:ext cx="12188952" cy="457201"/>
          </a:xfrm>
          <a:prstGeom prst="rect">
            <a:avLst/>
          </a:prstGeom>
          <a:gradFill>
            <a:gsLst>
              <a:gs pos="61000">
                <a:srgbClr val="000000">
                  <a:alpha val="10000"/>
                </a:srgbClr>
              </a:gs>
              <a:gs pos="700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3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F4FAA6B4-BAFB-4474-9B14-DC83A90965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AE422CB-EBC9-4703-870C-8981A495893A}"/>
              </a:ext>
            </a:extLst>
          </p:cNvPr>
          <p:cNvSpPr>
            <a:spLocks noGrp="1"/>
          </p:cNvSpPr>
          <p:nvPr>
            <p:ph type="title"/>
          </p:nvPr>
        </p:nvSpPr>
        <p:spPr>
          <a:xfrm>
            <a:off x="1097280" y="286603"/>
            <a:ext cx="10058400" cy="1450757"/>
          </a:xfrm>
        </p:spPr>
        <p:txBody>
          <a:bodyPr>
            <a:normAutofit/>
          </a:bodyPr>
          <a:lstStyle/>
          <a:p>
            <a:r>
              <a:rPr lang="en-US" dirty="0"/>
              <a:t>Timing is of Essence </a:t>
            </a:r>
            <a:br>
              <a:rPr lang="en-US" dirty="0"/>
            </a:br>
            <a:r>
              <a:rPr lang="en-US" dirty="0"/>
              <a:t> </a:t>
            </a:r>
          </a:p>
        </p:txBody>
      </p:sp>
      <p:cxnSp>
        <p:nvCxnSpPr>
          <p:cNvPr id="20" name="Straight Connector 19">
            <a:extLst>
              <a:ext uri="{FF2B5EF4-FFF2-40B4-BE49-F238E27FC236}">
                <a16:creationId xmlns:a16="http://schemas.microsoft.com/office/drawing/2014/main" xmlns="" id="{4364CDC3-ADB0-4691-9286-5925F160C2D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95A7C020-EE4C-44E5-B19A-59DABEAAAEF5}"/>
              </a:ext>
            </a:extLst>
          </p:cNvPr>
          <p:cNvPicPr>
            <a:picLocks noChangeAspect="1"/>
          </p:cNvPicPr>
          <p:nvPr/>
        </p:nvPicPr>
        <p:blipFill rotWithShape="1">
          <a:blip r:embed="rId2"/>
          <a:srcRect l="17722" r="14327"/>
          <a:stretch/>
        </p:blipFill>
        <p:spPr>
          <a:xfrm>
            <a:off x="7534656" y="2108200"/>
            <a:ext cx="3621024" cy="3600613"/>
          </a:xfrm>
          <a:prstGeom prst="rect">
            <a:avLst/>
          </a:prstGeom>
        </p:spPr>
      </p:pic>
      <p:sp>
        <p:nvSpPr>
          <p:cNvPr id="22" name="Rectangle 21">
            <a:extLst>
              <a:ext uri="{FF2B5EF4-FFF2-40B4-BE49-F238E27FC236}">
                <a16:creationId xmlns:a16="http://schemas.microsoft.com/office/drawing/2014/main" xmlns="" id="{DB148495-5F82-48E2-A76C-C8E1C89499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descr="SmartArt timeline">
            <a:extLst>
              <a:ext uri="{FF2B5EF4-FFF2-40B4-BE49-F238E27FC236}">
                <a16:creationId xmlns:a16="http://schemas.microsoft.com/office/drawing/2014/main" xmlns="" id="{DF1EDC4E-041A-4EF1-9948-ED2275F3671C}"/>
              </a:ext>
            </a:extLst>
          </p:cNvPr>
          <p:cNvGraphicFramePr/>
          <p:nvPr>
            <p:extLst>
              <p:ext uri="{D42A27DB-BD31-4B8C-83A1-F6EECF244321}">
                <p14:modId xmlns:p14="http://schemas.microsoft.com/office/powerpoint/2010/main" val="4205975398"/>
              </p:ext>
            </p:extLst>
          </p:nvPr>
        </p:nvGraphicFramePr>
        <p:xfrm>
          <a:off x="1097280" y="2108201"/>
          <a:ext cx="5575367"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513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xmlns="" id="{E844E128-FF69-4E9F-8327-6B504B3C5A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FEBDFECE-0058-46C4-8FC9-AA42C684770F}"/>
              </a:ext>
            </a:extLst>
          </p:cNvPr>
          <p:cNvSpPr>
            <a:spLocks noGrp="1"/>
          </p:cNvSpPr>
          <p:nvPr>
            <p:ph type="title"/>
          </p:nvPr>
        </p:nvSpPr>
        <p:spPr>
          <a:xfrm>
            <a:off x="5116783" y="516835"/>
            <a:ext cx="5977937" cy="1666501"/>
          </a:xfrm>
        </p:spPr>
        <p:txBody>
          <a:bodyPr>
            <a:normAutofit/>
          </a:bodyPr>
          <a:lstStyle/>
          <a:p>
            <a:r>
              <a:rPr lang="en-US" sz="4000">
                <a:solidFill>
                  <a:srgbClr val="FFFFFF"/>
                </a:solidFill>
              </a:rPr>
              <a:t>Post harvest loss </a:t>
            </a:r>
          </a:p>
        </p:txBody>
      </p:sp>
      <p:pic>
        <p:nvPicPr>
          <p:cNvPr id="4" name="Content Placeholder 3">
            <a:extLst>
              <a:ext uri="{FF2B5EF4-FFF2-40B4-BE49-F238E27FC236}">
                <a16:creationId xmlns:a16="http://schemas.microsoft.com/office/drawing/2014/main" xmlns="" id="{946D7022-C59C-4BD8-A0E9-7CC199769353}"/>
              </a:ext>
            </a:extLst>
          </p:cNvPr>
          <p:cNvPicPr>
            <a:picLocks noChangeAspect="1"/>
          </p:cNvPicPr>
          <p:nvPr/>
        </p:nvPicPr>
        <p:blipFill rotWithShape="1">
          <a:blip r:embed="rId2"/>
          <a:srcRect l="26268" r="29414" b="1"/>
          <a:stretch/>
        </p:blipFill>
        <p:spPr>
          <a:xfrm>
            <a:off x="20" y="10"/>
            <a:ext cx="4580077" cy="6857990"/>
          </a:xfrm>
          <a:prstGeom prst="rect">
            <a:avLst/>
          </a:prstGeom>
        </p:spPr>
      </p:pic>
      <p:cxnSp>
        <p:nvCxnSpPr>
          <p:cNvPr id="43" name="Straight Connector 42">
            <a:extLst>
              <a:ext uri="{FF2B5EF4-FFF2-40B4-BE49-F238E27FC236}">
                <a16:creationId xmlns:a16="http://schemas.microsoft.com/office/drawing/2014/main" xmlns="" id="{055CEADF-09EA-423C-8C45-F94AF44D5A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Content Placeholder 7">
            <a:extLst>
              <a:ext uri="{FF2B5EF4-FFF2-40B4-BE49-F238E27FC236}">
                <a16:creationId xmlns:a16="http://schemas.microsoft.com/office/drawing/2014/main" xmlns="" id="{70E4CAB2-4909-4371-9E09-1F70D62542E0}"/>
              </a:ext>
            </a:extLst>
          </p:cNvPr>
          <p:cNvSpPr>
            <a:spLocks noGrp="1"/>
          </p:cNvSpPr>
          <p:nvPr>
            <p:ph idx="1"/>
          </p:nvPr>
        </p:nvSpPr>
        <p:spPr>
          <a:xfrm>
            <a:off x="5116784" y="2546224"/>
            <a:ext cx="5977938" cy="3896137"/>
          </a:xfrm>
        </p:spPr>
        <p:txBody>
          <a:bodyPr>
            <a:normAutofit fontScale="92500"/>
          </a:bodyPr>
          <a:lstStyle/>
          <a:p>
            <a:pPr>
              <a:lnSpc>
                <a:spcPct val="100000"/>
              </a:lnSpc>
            </a:pPr>
            <a:r>
              <a:rPr lang="en-US" sz="1100" b="1" dirty="0">
                <a:solidFill>
                  <a:srgbClr val="FFFFFF"/>
                </a:solidFill>
              </a:rPr>
              <a:t>Handling from Farm to Market </a:t>
            </a:r>
            <a:r>
              <a:rPr lang="en-US" sz="1100" dirty="0">
                <a:solidFill>
                  <a:srgbClr val="FFFFFF"/>
                </a:solidFill>
              </a:rPr>
              <a:t>: </a:t>
            </a:r>
          </a:p>
          <a:p>
            <a:pPr>
              <a:lnSpc>
                <a:spcPct val="100000"/>
              </a:lnSpc>
            </a:pPr>
            <a:r>
              <a:rPr lang="en-US" sz="1600" dirty="0">
                <a:solidFill>
                  <a:srgbClr val="FFFFFF"/>
                </a:solidFill>
              </a:rPr>
              <a:t>Transport :  The country has a railway system covering north, south and east . The available Infrastructure is depleted but with minimum investment covering, extensions to Economic centers such as Dambulla and could be still available for good use .  </a:t>
            </a:r>
          </a:p>
          <a:p>
            <a:pPr>
              <a:lnSpc>
                <a:spcPct val="100000"/>
              </a:lnSpc>
            </a:pPr>
            <a:r>
              <a:rPr lang="en-US" sz="1600" dirty="0">
                <a:solidFill>
                  <a:srgbClr val="FFFFFF"/>
                </a:solidFill>
              </a:rPr>
              <a:t>OUR Suggestion :</a:t>
            </a:r>
          </a:p>
          <a:p>
            <a:pPr>
              <a:lnSpc>
                <a:spcPct val="100000"/>
              </a:lnSpc>
            </a:pPr>
            <a:r>
              <a:rPr lang="en-US" sz="1600" dirty="0">
                <a:solidFill>
                  <a:srgbClr val="FFFFFF"/>
                </a:solidFill>
              </a:rPr>
              <a:t> Improve the rail network so that the trains could travel at higher speeds .</a:t>
            </a:r>
          </a:p>
          <a:p>
            <a:pPr>
              <a:lnSpc>
                <a:spcPct val="100000"/>
              </a:lnSpc>
            </a:pPr>
            <a:r>
              <a:rPr lang="en-US" sz="1600" dirty="0">
                <a:solidFill>
                  <a:srgbClr val="FFFFFF"/>
                </a:solidFill>
              </a:rPr>
              <a:t>Extend and connect the economic centers around the country  with the Colombo Wholesale market .</a:t>
            </a:r>
          </a:p>
          <a:p>
            <a:pPr>
              <a:lnSpc>
                <a:spcPct val="100000"/>
              </a:lnSpc>
            </a:pPr>
            <a:r>
              <a:rPr lang="en-US" sz="1600" dirty="0">
                <a:solidFill>
                  <a:srgbClr val="FFFFFF"/>
                </a:solidFill>
              </a:rPr>
              <a:t>Containerize the transport of all food stuff with FDI’S in building of Container transport terminals and operating rolling stock on a BOT basis .</a:t>
            </a:r>
          </a:p>
          <a:p>
            <a:pPr>
              <a:lnSpc>
                <a:spcPct val="100000"/>
              </a:lnSpc>
            </a:pPr>
            <a:r>
              <a:rPr lang="en-US" sz="1600" dirty="0">
                <a:solidFill>
                  <a:srgbClr val="FFFFFF"/>
                </a:solidFill>
              </a:rPr>
              <a:t>	</a:t>
            </a:r>
          </a:p>
          <a:p>
            <a:pPr>
              <a:lnSpc>
                <a:spcPct val="100000"/>
              </a:lnSpc>
            </a:pPr>
            <a:endParaRPr lang="en-US" sz="1100" dirty="0">
              <a:solidFill>
                <a:srgbClr val="FFFFFF"/>
              </a:solidFill>
            </a:endParaRPr>
          </a:p>
        </p:txBody>
      </p:sp>
    </p:spTree>
    <p:extLst>
      <p:ext uri="{BB962C8B-B14F-4D97-AF65-F5344CB8AC3E}">
        <p14:creationId xmlns:p14="http://schemas.microsoft.com/office/powerpoint/2010/main" val="92471510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xmlns="" id="{D40791F6-715D-481A-9C4A-3645AECF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9659F4E-BF23-4430-A12F-EDE7FE5F3366}"/>
              </a:ext>
            </a:extLst>
          </p:cNvPr>
          <p:cNvSpPr>
            <a:spLocks noGrp="1"/>
          </p:cNvSpPr>
          <p:nvPr>
            <p:ph type="title"/>
          </p:nvPr>
        </p:nvSpPr>
        <p:spPr>
          <a:xfrm>
            <a:off x="642257" y="634946"/>
            <a:ext cx="6432434" cy="1450757"/>
          </a:xfrm>
        </p:spPr>
        <p:txBody>
          <a:bodyPr>
            <a:normAutofit/>
          </a:bodyPr>
          <a:lstStyle/>
          <a:p>
            <a:r>
              <a:rPr lang="en-US" sz="4000"/>
              <a:t>Digitizing information /Introducing technology  </a:t>
            </a:r>
          </a:p>
        </p:txBody>
      </p:sp>
      <p:cxnSp>
        <p:nvCxnSpPr>
          <p:cNvPr id="29" name="Straight Connector 23">
            <a:extLst>
              <a:ext uri="{FF2B5EF4-FFF2-40B4-BE49-F238E27FC236}">
                <a16:creationId xmlns:a16="http://schemas.microsoft.com/office/drawing/2014/main" xmlns="" id="{740F83A4-FAC4-4867-95A5-BBFD280C7B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3819" y="2267421"/>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30A5BC1-932E-4C5C-B72A-4D6B7B559A72}"/>
              </a:ext>
            </a:extLst>
          </p:cNvPr>
          <p:cNvSpPr>
            <a:spLocks noGrp="1"/>
          </p:cNvSpPr>
          <p:nvPr>
            <p:ph idx="1"/>
          </p:nvPr>
        </p:nvSpPr>
        <p:spPr>
          <a:xfrm>
            <a:off x="642257" y="2407436"/>
            <a:ext cx="6432434" cy="3461658"/>
          </a:xfrm>
        </p:spPr>
        <p:txBody>
          <a:bodyPr>
            <a:normAutofit/>
          </a:bodyPr>
          <a:lstStyle/>
          <a:p>
            <a:pPr>
              <a:lnSpc>
                <a:spcPct val="100000"/>
              </a:lnSpc>
            </a:pPr>
            <a:r>
              <a:rPr lang="en-US" sz="1600"/>
              <a:t> Establish a database network and a farm information and management system  by a PPP project with an international or local IT  Company . </a:t>
            </a:r>
          </a:p>
          <a:p>
            <a:pPr>
              <a:lnSpc>
                <a:spcPct val="100000"/>
              </a:lnSpc>
            </a:pPr>
            <a:r>
              <a:rPr lang="en-US" sz="1600"/>
              <a:t>If it was made mandatory for trading through this platform then all information needed to manage planting patterns , link markets , provide input supply and extension services while providing pricing data to farmers will be available on time giving them to make better informed choices .</a:t>
            </a:r>
          </a:p>
          <a:p>
            <a:pPr>
              <a:lnSpc>
                <a:spcPct val="100000"/>
              </a:lnSpc>
            </a:pPr>
            <a:r>
              <a:rPr lang="en-US" sz="1600"/>
              <a:t>The transparency that will be created will to a great extent eliminate exploitation of farmers and the prospects of modernization will motivate youth to choose agriculture as a </a:t>
            </a:r>
            <a:r>
              <a:rPr lang="en-US" sz="1600" err="1"/>
              <a:t>profesion</a:t>
            </a:r>
            <a:r>
              <a:rPr lang="en-US" sz="1600"/>
              <a:t> </a:t>
            </a:r>
          </a:p>
        </p:txBody>
      </p:sp>
      <p:pic>
        <p:nvPicPr>
          <p:cNvPr id="4" name="Picture 3">
            <a:extLst>
              <a:ext uri="{FF2B5EF4-FFF2-40B4-BE49-F238E27FC236}">
                <a16:creationId xmlns:a16="http://schemas.microsoft.com/office/drawing/2014/main" xmlns="" id="{558EBCB1-76D9-447C-8408-4DDB1D295E6E}"/>
              </a:ext>
            </a:extLst>
          </p:cNvPr>
          <p:cNvPicPr>
            <a:picLocks noChangeAspect="1"/>
          </p:cNvPicPr>
          <p:nvPr/>
        </p:nvPicPr>
        <p:blipFill rotWithShape="1">
          <a:blip r:embed="rId2"/>
          <a:srcRect l="18080" r="26579" b="-1"/>
          <a:stretch/>
        </p:blipFill>
        <p:spPr>
          <a:xfrm>
            <a:off x="7556686" y="640081"/>
            <a:ext cx="4001315" cy="5314406"/>
          </a:xfrm>
          <a:prstGeom prst="rect">
            <a:avLst/>
          </a:prstGeom>
        </p:spPr>
      </p:pic>
      <p:sp>
        <p:nvSpPr>
          <p:cNvPr id="30" name="Rectangle 25">
            <a:extLst>
              <a:ext uri="{FF2B5EF4-FFF2-40B4-BE49-F238E27FC236}">
                <a16:creationId xmlns:a16="http://schemas.microsoft.com/office/drawing/2014/main" xmlns="" id="{811CBAFA-D7E0-40A7-BB94-2C05304B4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223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D40791F6-715D-481A-9C4A-3645AECF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75960D2-80ED-4E7A-8EFE-0039DD00A351}"/>
              </a:ext>
            </a:extLst>
          </p:cNvPr>
          <p:cNvSpPr>
            <a:spLocks noGrp="1"/>
          </p:cNvSpPr>
          <p:nvPr>
            <p:ph type="title"/>
          </p:nvPr>
        </p:nvSpPr>
        <p:spPr>
          <a:xfrm>
            <a:off x="642257" y="634946"/>
            <a:ext cx="6432434" cy="1450757"/>
          </a:xfrm>
        </p:spPr>
        <p:txBody>
          <a:bodyPr>
            <a:normAutofit/>
          </a:bodyPr>
          <a:lstStyle/>
          <a:p>
            <a:r>
              <a:rPr lang="en-US" dirty="0"/>
              <a:t>Need better access to  Capital </a:t>
            </a:r>
          </a:p>
        </p:txBody>
      </p:sp>
      <p:cxnSp>
        <p:nvCxnSpPr>
          <p:cNvPr id="20" name="Straight Connector 19">
            <a:extLst>
              <a:ext uri="{FF2B5EF4-FFF2-40B4-BE49-F238E27FC236}">
                <a16:creationId xmlns:a16="http://schemas.microsoft.com/office/drawing/2014/main" xmlns="" id="{740F83A4-FAC4-4867-95A5-BBFD280C7B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3819" y="2267421"/>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56790A3-AB1E-4057-BD15-16FFA9748FB3}"/>
              </a:ext>
            </a:extLst>
          </p:cNvPr>
          <p:cNvSpPr>
            <a:spLocks noGrp="1"/>
          </p:cNvSpPr>
          <p:nvPr>
            <p:ph idx="1"/>
          </p:nvPr>
        </p:nvSpPr>
        <p:spPr>
          <a:xfrm>
            <a:off x="642257" y="2407436"/>
            <a:ext cx="6432434" cy="3461658"/>
          </a:xfrm>
        </p:spPr>
        <p:txBody>
          <a:bodyPr>
            <a:normAutofit/>
          </a:bodyPr>
          <a:lstStyle/>
          <a:p>
            <a:pPr>
              <a:lnSpc>
                <a:spcPct val="100000"/>
              </a:lnSpc>
            </a:pPr>
            <a:r>
              <a:rPr lang="en-US" sz="1600"/>
              <a:t> The Sri Lankan banking system is lacking in flexibility and averse to risk taking to support the needs of agribusiness .</a:t>
            </a:r>
          </a:p>
          <a:p>
            <a:pPr>
              <a:lnSpc>
                <a:spcPct val="100000"/>
              </a:lnSpc>
            </a:pPr>
            <a:r>
              <a:rPr lang="en-US" sz="1600"/>
              <a:t>Set up an Equity investment fund with the support of  multilateral agencies to provide capital on flexible terms . </a:t>
            </a:r>
          </a:p>
          <a:p>
            <a:pPr>
              <a:lnSpc>
                <a:spcPct val="100000"/>
              </a:lnSpc>
            </a:pPr>
            <a:r>
              <a:rPr lang="en-US" sz="1600"/>
              <a:t>The Fund may need to work with smaller regional organizations to be accessed by rural communities  in agriculture .</a:t>
            </a:r>
          </a:p>
          <a:p>
            <a:pPr>
              <a:lnSpc>
                <a:spcPct val="100000"/>
              </a:lnSpc>
            </a:pPr>
            <a:r>
              <a:rPr lang="en-US" sz="1600"/>
              <a:t>Such a fund needs to be of long term of around 10 years . With cheep capital available around the world it would be a good time to promote such a fund .</a:t>
            </a:r>
          </a:p>
          <a:p>
            <a:pPr>
              <a:lnSpc>
                <a:spcPct val="100000"/>
              </a:lnSpc>
            </a:pPr>
            <a:r>
              <a:rPr lang="en-US" sz="1600"/>
              <a:t>SLFPA and IFSTSL could assist the government to set up such a fund .</a:t>
            </a:r>
          </a:p>
          <a:p>
            <a:pPr>
              <a:lnSpc>
                <a:spcPct val="100000"/>
              </a:lnSpc>
            </a:pPr>
            <a:endParaRPr lang="en-US" sz="1600"/>
          </a:p>
        </p:txBody>
      </p:sp>
      <p:pic>
        <p:nvPicPr>
          <p:cNvPr id="4" name="Picture 3">
            <a:extLst>
              <a:ext uri="{FF2B5EF4-FFF2-40B4-BE49-F238E27FC236}">
                <a16:creationId xmlns:a16="http://schemas.microsoft.com/office/drawing/2014/main" xmlns="" id="{1D3D4733-C237-4A1D-8B5F-501E6467DD58}"/>
              </a:ext>
            </a:extLst>
          </p:cNvPr>
          <p:cNvPicPr>
            <a:picLocks noChangeAspect="1"/>
          </p:cNvPicPr>
          <p:nvPr/>
        </p:nvPicPr>
        <p:blipFill rotWithShape="1">
          <a:blip r:embed="rId2"/>
          <a:srcRect l="16100" r="20362"/>
          <a:stretch/>
        </p:blipFill>
        <p:spPr>
          <a:xfrm>
            <a:off x="7556686" y="640081"/>
            <a:ext cx="4001315" cy="5314406"/>
          </a:xfrm>
          <a:prstGeom prst="rect">
            <a:avLst/>
          </a:prstGeom>
        </p:spPr>
      </p:pic>
      <p:sp>
        <p:nvSpPr>
          <p:cNvPr id="22" name="Rectangle 21">
            <a:extLst>
              <a:ext uri="{FF2B5EF4-FFF2-40B4-BE49-F238E27FC236}">
                <a16:creationId xmlns:a16="http://schemas.microsoft.com/office/drawing/2014/main" xmlns="" id="{811CBAFA-D7E0-40A7-BB94-2C05304B4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3665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67B74F2B-9534-4540-96B0-5C8E958B9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4FEECD6-B69D-4683-8457-3DE7DF685B93}"/>
              </a:ext>
            </a:extLst>
          </p:cNvPr>
          <p:cNvSpPr>
            <a:spLocks noGrp="1"/>
          </p:cNvSpPr>
          <p:nvPr>
            <p:ph type="title"/>
          </p:nvPr>
        </p:nvSpPr>
        <p:spPr>
          <a:xfrm>
            <a:off x="5172074" y="286603"/>
            <a:ext cx="5983605" cy="1450757"/>
          </a:xfrm>
        </p:spPr>
        <p:txBody>
          <a:bodyPr>
            <a:normAutofit/>
          </a:bodyPr>
          <a:lstStyle/>
          <a:p>
            <a:r>
              <a:rPr lang="en-US" dirty="0"/>
              <a:t>Opening the Minds of the Youth </a:t>
            </a:r>
          </a:p>
        </p:txBody>
      </p:sp>
      <p:pic>
        <p:nvPicPr>
          <p:cNvPr id="4" name="Content Placeholder 3">
            <a:extLst>
              <a:ext uri="{FF2B5EF4-FFF2-40B4-BE49-F238E27FC236}">
                <a16:creationId xmlns:a16="http://schemas.microsoft.com/office/drawing/2014/main" xmlns="" id="{80729D07-EB5D-4CF1-9A7E-4A0C3636D43E}"/>
              </a:ext>
            </a:extLst>
          </p:cNvPr>
          <p:cNvPicPr>
            <a:picLocks noChangeAspect="1"/>
          </p:cNvPicPr>
          <p:nvPr/>
        </p:nvPicPr>
        <p:blipFill rotWithShape="1">
          <a:blip r:embed="rId2"/>
          <a:srcRect r="2781" b="-1"/>
          <a:stretch/>
        </p:blipFill>
        <p:spPr>
          <a:xfrm>
            <a:off x="20" y="10"/>
            <a:ext cx="4580077" cy="6857990"/>
          </a:xfrm>
          <a:prstGeom prst="rect">
            <a:avLst/>
          </a:prstGeom>
        </p:spPr>
      </p:pic>
      <p:cxnSp>
        <p:nvCxnSpPr>
          <p:cNvPr id="26" name="Straight Connector 25">
            <a:extLst>
              <a:ext uri="{FF2B5EF4-FFF2-40B4-BE49-F238E27FC236}">
                <a16:creationId xmlns:a16="http://schemas.microsoft.com/office/drawing/2014/main" xmlns="" id="{33BECB2B-2CFA-412C-880F-C4B60974936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7">
            <a:extLst>
              <a:ext uri="{FF2B5EF4-FFF2-40B4-BE49-F238E27FC236}">
                <a16:creationId xmlns:a16="http://schemas.microsoft.com/office/drawing/2014/main" xmlns="" id="{65ACDA90-7A41-4A09-AF31-5BA1FEDE8702}"/>
              </a:ext>
            </a:extLst>
          </p:cNvPr>
          <p:cNvSpPr>
            <a:spLocks noGrp="1"/>
          </p:cNvSpPr>
          <p:nvPr>
            <p:ph idx="1"/>
          </p:nvPr>
        </p:nvSpPr>
        <p:spPr>
          <a:xfrm>
            <a:off x="5172074" y="2108201"/>
            <a:ext cx="5983606" cy="3760891"/>
          </a:xfrm>
        </p:spPr>
        <p:txBody>
          <a:bodyPr>
            <a:normAutofit/>
          </a:bodyPr>
          <a:lstStyle/>
          <a:p>
            <a:pPr>
              <a:lnSpc>
                <a:spcPct val="100000"/>
              </a:lnSpc>
            </a:pPr>
            <a:r>
              <a:rPr lang="en-US" sz="1500"/>
              <a:t>Create a conducive environment for young Sri Lankans to be more enterprising and step out of comfort zone to become tomorrows wealth creators .</a:t>
            </a:r>
          </a:p>
          <a:p>
            <a:pPr>
              <a:lnSpc>
                <a:spcPct val="100000"/>
              </a:lnSpc>
            </a:pPr>
            <a:r>
              <a:rPr lang="en-US" sz="1500"/>
              <a:t>Set up a Agri-enterprise development  facility  as a joint venture with The State  the Private sector , The local universities and a premier agribusiness institution such as Wageningen University &amp; Research center in  Holland  as a PPP . The government could access Private investment and  funding from a Multilateral such as IFAD .</a:t>
            </a:r>
          </a:p>
          <a:p>
            <a:pPr>
              <a:lnSpc>
                <a:spcPct val="100000"/>
              </a:lnSpc>
            </a:pPr>
            <a:r>
              <a:rPr lang="en-US" sz="1500"/>
              <a:t>The Current Agriculture school in Dambulla could be used for this as the infrastructure is available and it is situated in the heartland of the country's agriculture .</a:t>
            </a:r>
          </a:p>
          <a:p>
            <a:pPr>
              <a:lnSpc>
                <a:spcPct val="100000"/>
              </a:lnSpc>
            </a:pPr>
            <a:r>
              <a:rPr lang="en-US" sz="1500"/>
              <a:t>THE SLFPA and the IFSTSL could act promoters and facilitators of this project . </a:t>
            </a:r>
          </a:p>
        </p:txBody>
      </p:sp>
    </p:spTree>
    <p:extLst>
      <p:ext uri="{BB962C8B-B14F-4D97-AF65-F5344CB8AC3E}">
        <p14:creationId xmlns:p14="http://schemas.microsoft.com/office/powerpoint/2010/main" val="99829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D40791F6-715D-481A-9C4A-3645AECFD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81F913F-3A21-4E34-97B6-C6C29BC193D8}"/>
              </a:ext>
            </a:extLst>
          </p:cNvPr>
          <p:cNvSpPr>
            <a:spLocks noGrp="1"/>
          </p:cNvSpPr>
          <p:nvPr>
            <p:ph type="title"/>
          </p:nvPr>
        </p:nvSpPr>
        <p:spPr>
          <a:xfrm>
            <a:off x="642257" y="634946"/>
            <a:ext cx="6432434" cy="1450757"/>
          </a:xfrm>
        </p:spPr>
        <p:txBody>
          <a:bodyPr>
            <a:normAutofit/>
          </a:bodyPr>
          <a:lstStyle/>
          <a:p>
            <a:r>
              <a:rPr lang="en-US" dirty="0"/>
              <a:t>Developing local industry </a:t>
            </a:r>
          </a:p>
        </p:txBody>
      </p:sp>
      <p:cxnSp>
        <p:nvCxnSpPr>
          <p:cNvPr id="20" name="Straight Connector 19">
            <a:extLst>
              <a:ext uri="{FF2B5EF4-FFF2-40B4-BE49-F238E27FC236}">
                <a16:creationId xmlns:a16="http://schemas.microsoft.com/office/drawing/2014/main" xmlns="" id="{740F83A4-FAC4-4867-95A5-BBFD280C7B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3819" y="2267421"/>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5876EC2-2638-4FAB-B4C4-2B2E2C45B23A}"/>
              </a:ext>
            </a:extLst>
          </p:cNvPr>
          <p:cNvSpPr>
            <a:spLocks noGrp="1"/>
          </p:cNvSpPr>
          <p:nvPr>
            <p:ph idx="1"/>
          </p:nvPr>
        </p:nvSpPr>
        <p:spPr>
          <a:xfrm>
            <a:off x="642257" y="2407436"/>
            <a:ext cx="6432434" cy="3461658"/>
          </a:xfrm>
        </p:spPr>
        <p:txBody>
          <a:bodyPr>
            <a:normAutofit/>
          </a:bodyPr>
          <a:lstStyle/>
          <a:p>
            <a:pPr>
              <a:lnSpc>
                <a:spcPct val="100000"/>
              </a:lnSpc>
            </a:pPr>
            <a:r>
              <a:rPr lang="en-US" sz="1300"/>
              <a:t>Local industry face many hardships when servicing the small local market and needs support  to export value added products to prosper and contribute to the national economy .</a:t>
            </a:r>
          </a:p>
          <a:p>
            <a:pPr>
              <a:lnSpc>
                <a:spcPct val="100000"/>
              </a:lnSpc>
            </a:pPr>
            <a:r>
              <a:rPr lang="en-US" sz="1300"/>
              <a:t>There are many SME’S that need the expertise and hand holding to grow to the next stage creating a strong industrial base in the country .</a:t>
            </a:r>
          </a:p>
          <a:p>
            <a:pPr>
              <a:lnSpc>
                <a:spcPct val="100000"/>
              </a:lnSpc>
            </a:pPr>
            <a:r>
              <a:rPr lang="en-US" sz="1300"/>
              <a:t>Fledgling industries set up  by entrepreneurs should be funded  through  the investment fund who will be supported by A committee comprising of  SLFPA , CIMA ,CIM and IFCTSL to manage the investment   and assist the company to mature .</a:t>
            </a:r>
          </a:p>
          <a:p>
            <a:pPr>
              <a:lnSpc>
                <a:spcPct val="100000"/>
              </a:lnSpc>
            </a:pPr>
            <a:r>
              <a:rPr lang="en-US" sz="1300"/>
              <a:t>When stronger the promoters could buy back the shares at market value or list on the stock market</a:t>
            </a:r>
          </a:p>
          <a:p>
            <a:pPr>
              <a:lnSpc>
                <a:spcPct val="100000"/>
              </a:lnSpc>
            </a:pPr>
            <a:r>
              <a:rPr lang="en-US" sz="1300"/>
              <a:t>With this process risk is shared , Cost of funding is based on value and not fixed and gives time for the company to mature with good professional advise available  .</a:t>
            </a:r>
          </a:p>
        </p:txBody>
      </p:sp>
      <p:pic>
        <p:nvPicPr>
          <p:cNvPr id="4" name="Picture 3">
            <a:extLst>
              <a:ext uri="{FF2B5EF4-FFF2-40B4-BE49-F238E27FC236}">
                <a16:creationId xmlns:a16="http://schemas.microsoft.com/office/drawing/2014/main" xmlns="" id="{F97D1CAF-6676-49B6-BA08-1DA1DAE16CE2}"/>
              </a:ext>
            </a:extLst>
          </p:cNvPr>
          <p:cNvPicPr>
            <a:picLocks noChangeAspect="1"/>
          </p:cNvPicPr>
          <p:nvPr/>
        </p:nvPicPr>
        <p:blipFill rotWithShape="1">
          <a:blip r:embed="rId2"/>
          <a:srcRect l="28437" r="21370" b="2"/>
          <a:stretch/>
        </p:blipFill>
        <p:spPr>
          <a:xfrm>
            <a:off x="7556686" y="640081"/>
            <a:ext cx="4001315" cy="5314406"/>
          </a:xfrm>
          <a:prstGeom prst="rect">
            <a:avLst/>
          </a:prstGeom>
        </p:spPr>
      </p:pic>
      <p:sp>
        <p:nvSpPr>
          <p:cNvPr id="22" name="Rectangle 21">
            <a:extLst>
              <a:ext uri="{FF2B5EF4-FFF2-40B4-BE49-F238E27FC236}">
                <a16:creationId xmlns:a16="http://schemas.microsoft.com/office/drawing/2014/main" xmlns="" id="{811CBAFA-D7E0-40A7-BB94-2C05304B4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195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E844E128-FF69-4E9F-8327-6B504B3C5A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E0313CC3-A897-4545-B657-F1A51C43B83E}"/>
              </a:ext>
            </a:extLst>
          </p:cNvPr>
          <p:cNvSpPr>
            <a:spLocks noGrp="1"/>
          </p:cNvSpPr>
          <p:nvPr>
            <p:ph type="title"/>
          </p:nvPr>
        </p:nvSpPr>
        <p:spPr>
          <a:xfrm>
            <a:off x="5116783" y="516835"/>
            <a:ext cx="5977937" cy="1666501"/>
          </a:xfrm>
        </p:spPr>
        <p:txBody>
          <a:bodyPr>
            <a:normAutofit/>
          </a:bodyPr>
          <a:lstStyle/>
          <a:p>
            <a:r>
              <a:rPr lang="en-US" sz="4000">
                <a:solidFill>
                  <a:srgbClr val="FFFFFF"/>
                </a:solidFill>
              </a:rPr>
              <a:t>Need based R&amp;D</a:t>
            </a:r>
          </a:p>
        </p:txBody>
      </p:sp>
      <p:pic>
        <p:nvPicPr>
          <p:cNvPr id="4" name="Content Placeholder 3">
            <a:extLst>
              <a:ext uri="{FF2B5EF4-FFF2-40B4-BE49-F238E27FC236}">
                <a16:creationId xmlns:a16="http://schemas.microsoft.com/office/drawing/2014/main" xmlns="" id="{2E7FE47D-C562-452D-91DB-1EB28283F2AB}"/>
              </a:ext>
            </a:extLst>
          </p:cNvPr>
          <p:cNvPicPr>
            <a:picLocks noChangeAspect="1"/>
          </p:cNvPicPr>
          <p:nvPr/>
        </p:nvPicPr>
        <p:blipFill rotWithShape="1">
          <a:blip r:embed="rId2"/>
          <a:srcRect l="26337" r="30662"/>
          <a:stretch/>
        </p:blipFill>
        <p:spPr>
          <a:xfrm>
            <a:off x="20" y="10"/>
            <a:ext cx="4580077" cy="6857990"/>
          </a:xfrm>
          <a:prstGeom prst="rect">
            <a:avLst/>
          </a:prstGeom>
        </p:spPr>
      </p:pic>
      <p:cxnSp>
        <p:nvCxnSpPr>
          <p:cNvPr id="22" name="Straight Connector 21">
            <a:extLst>
              <a:ext uri="{FF2B5EF4-FFF2-40B4-BE49-F238E27FC236}">
                <a16:creationId xmlns:a16="http://schemas.microsoft.com/office/drawing/2014/main" xmlns="" id="{055CEADF-09EA-423C-8C45-F94AF44D5AF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xmlns="" id="{2CB531EC-BE1F-4682-B553-209D98B1BD60}"/>
              </a:ext>
            </a:extLst>
          </p:cNvPr>
          <p:cNvSpPr>
            <a:spLocks noGrp="1"/>
          </p:cNvSpPr>
          <p:nvPr>
            <p:ph idx="1"/>
          </p:nvPr>
        </p:nvSpPr>
        <p:spPr>
          <a:xfrm>
            <a:off x="5116784" y="2546224"/>
            <a:ext cx="5977938" cy="3342747"/>
          </a:xfrm>
        </p:spPr>
        <p:txBody>
          <a:bodyPr>
            <a:normAutofit/>
          </a:bodyPr>
          <a:lstStyle/>
          <a:p>
            <a:pPr>
              <a:lnSpc>
                <a:spcPct val="100000"/>
              </a:lnSpc>
            </a:pPr>
            <a:r>
              <a:rPr lang="en-US" sz="1700">
                <a:solidFill>
                  <a:srgbClr val="FFFFFF"/>
                </a:solidFill>
              </a:rPr>
              <a:t>Need based R&amp;D is key to the development of Innovation in a country . Current R&amp;D is not need focused and is by and large basic and academic , A Dynamic R&amp;D environment is vital </a:t>
            </a:r>
          </a:p>
          <a:p>
            <a:pPr>
              <a:lnSpc>
                <a:spcPct val="100000"/>
              </a:lnSpc>
            </a:pPr>
            <a:r>
              <a:rPr lang="en-US" sz="1700">
                <a:solidFill>
                  <a:srgbClr val="FFFFFF"/>
                </a:solidFill>
              </a:rPr>
              <a:t> The IPHT in Anuradhapura needs to be revamped to support R&amp;D activities in the Agribusiness Field . It is a valuable but underutilized asset  .The Institute needs to be set under a Joint Private sector and government independent Management With possible participation of a foreign institute .</a:t>
            </a:r>
          </a:p>
          <a:p>
            <a:pPr>
              <a:lnSpc>
                <a:spcPct val="100000"/>
              </a:lnSpc>
            </a:pPr>
            <a:r>
              <a:rPr lang="en-US" sz="1700">
                <a:solidFill>
                  <a:srgbClr val="FFFFFF"/>
                </a:solidFill>
              </a:rPr>
              <a:t>If the institute takes the right direction it will of much value to the national economy and will be self funded and not a consistent burden on the national budget .</a:t>
            </a:r>
          </a:p>
        </p:txBody>
      </p:sp>
    </p:spTree>
    <p:extLst>
      <p:ext uri="{BB962C8B-B14F-4D97-AF65-F5344CB8AC3E}">
        <p14:creationId xmlns:p14="http://schemas.microsoft.com/office/powerpoint/2010/main" val="215002123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03E59AE-44F8-4FB9-BF05-C888FE3E1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BF4DABF-F82D-4D0D-91CA-C26BCE96D255}"/>
              </a:ext>
            </a:extLst>
          </p:cNvPr>
          <p:cNvSpPr>
            <a:spLocks noGrp="1"/>
          </p:cNvSpPr>
          <p:nvPr>
            <p:ph type="title"/>
          </p:nvPr>
        </p:nvSpPr>
        <p:spPr>
          <a:xfrm>
            <a:off x="642259" y="634946"/>
            <a:ext cx="3372529" cy="5055904"/>
          </a:xfrm>
        </p:spPr>
        <p:txBody>
          <a:bodyPr anchor="ctr">
            <a:normAutofit/>
          </a:bodyPr>
          <a:lstStyle/>
          <a:p>
            <a:r>
              <a:rPr lang="en-US" dirty="0"/>
              <a:t>Providing Market Access </a:t>
            </a:r>
          </a:p>
        </p:txBody>
      </p:sp>
      <p:cxnSp>
        <p:nvCxnSpPr>
          <p:cNvPr id="11" name="Straight Connector 10">
            <a:extLst>
              <a:ext uri="{FF2B5EF4-FFF2-40B4-BE49-F238E27FC236}">
                <a16:creationId xmlns:a16="http://schemas.microsoft.com/office/drawing/2014/main" xmlns="" id="{2752F38C-F560-47AA-90AD-209F39C041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8B6B14AE-589A-45CC-A30D-41995FC1F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FF585FDB-4524-4349-BC7E-60E8DFDD4570}"/>
              </a:ext>
            </a:extLst>
          </p:cNvPr>
          <p:cNvGraphicFramePr>
            <a:graphicFrameLocks noGrp="1"/>
          </p:cNvGraphicFramePr>
          <p:nvPr>
            <p:ph idx="1"/>
            <p:extLst>
              <p:ext uri="{D42A27DB-BD31-4B8C-83A1-F6EECF244321}">
                <p14:modId xmlns:p14="http://schemas.microsoft.com/office/powerpoint/2010/main" val="2855131143"/>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56698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2.xml><?xml version="1.0" encoding="utf-8"?>
<ds:datastoreItem xmlns:ds="http://schemas.openxmlformats.org/officeDocument/2006/customXml" ds:itemID="{84F503EC-3FFF-4193-A86F-39150E2BAC75}">
  <ds:schemaRefs>
    <ds:schemaRef ds:uri="http://schemas.microsoft.com/office/2006/documentManagement/types"/>
    <ds:schemaRef ds:uri="http://purl.org/dc/elements/1.1/"/>
    <ds:schemaRef ds:uri="16c05727-aa75-4e4a-9b5f-8a80a1165891"/>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schemas.openxmlformats.org/package/2006/metadata/core-properties"/>
    <ds:schemaRef ds:uri="71af3243-3dd4-4a8d-8c0d-dd76da1f02a5"/>
  </ds:schemaRefs>
</ds:datastoreItem>
</file>

<file path=customXml/itemProps3.xml><?xml version="1.0" encoding="utf-8"?>
<ds:datastoreItem xmlns:ds="http://schemas.openxmlformats.org/officeDocument/2006/customXml" ds:itemID="{7A26AAF5-6CFC-4C52-B7DF-08410EDE6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972</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Bookman Old Style</vt:lpstr>
      <vt:lpstr>Calibri</vt:lpstr>
      <vt:lpstr>Franklin Gothic Book</vt:lpstr>
      <vt:lpstr>1_RetrospectVTI</vt:lpstr>
      <vt:lpstr> Kick starting The economy  &amp; the Matter of Food Security </vt:lpstr>
      <vt:lpstr>Timing is of Essence   </vt:lpstr>
      <vt:lpstr>Post harvest loss </vt:lpstr>
      <vt:lpstr>Digitizing information /Introducing technology  </vt:lpstr>
      <vt:lpstr>Need better access to  Capital </vt:lpstr>
      <vt:lpstr>Opening the Minds of the Youth </vt:lpstr>
      <vt:lpstr>Developing local industry </vt:lpstr>
      <vt:lpstr>Need based R&amp;D</vt:lpstr>
      <vt:lpstr>Providing Market Access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2020-06-07T11:12:44Z</dcterms:created>
  <dcterms:modified xsi:type="dcterms:W3CDTF">2020-06-11T09:36:13Z</dcterms:modified>
</cp:coreProperties>
</file>